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0"/>
    <p:sldId id="257" r:id="rId21"/>
    <p:sldId id="258" r:id="rId22"/>
    <p:sldId id="259" r:id="rId23"/>
    <p:sldId id="260" r:id="rId24"/>
    <p:sldId id="261" r:id="rId25"/>
    <p:sldId id="262" r:id="rId26"/>
    <p:sldId id="263" r:id="rId27"/>
    <p:sldId id="264" r:id="rId28"/>
    <p:sldId id="265" r:id="rId29"/>
    <p:sldId id="266" r:id="rId30"/>
    <p:sldId id="267" r:id="rId31"/>
    <p:sldId id="268" r:id="rId32"/>
    <p:sldId id="269" r:id="rId33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Josefin Sans" charset="1" panose="00000500000000000000"/>
      <p:regular r:id="rId10"/>
    </p:embeddedFont>
    <p:embeddedFont>
      <p:font typeface="Josefin Sans Bold" charset="1" panose="00000800000000000000"/>
      <p:regular r:id="rId11"/>
    </p:embeddedFont>
    <p:embeddedFont>
      <p:font typeface="Josefin Sans Italics" charset="1" panose="00000500000000000000"/>
      <p:regular r:id="rId12"/>
    </p:embeddedFont>
    <p:embeddedFont>
      <p:font typeface="Josefin Sans Bold Italics" charset="1" panose="00000800000000000000"/>
      <p:regular r:id="rId13"/>
    </p:embeddedFont>
    <p:embeddedFont>
      <p:font typeface="Josefin Sans Thin" charset="1" panose="00000300000000000000"/>
      <p:regular r:id="rId14"/>
    </p:embeddedFont>
    <p:embeddedFont>
      <p:font typeface="Josefin Sans Thin Italics" charset="1" panose="00000300000000000000"/>
      <p:regular r:id="rId15"/>
    </p:embeddedFont>
    <p:embeddedFont>
      <p:font typeface="Josefin Sans Light" charset="1" panose="00000400000000000000"/>
      <p:regular r:id="rId16"/>
    </p:embeddedFont>
    <p:embeddedFont>
      <p:font typeface="Josefin Sans Light Italics" charset="1" panose="00000400000000000000"/>
      <p:regular r:id="rId17"/>
    </p:embeddedFont>
    <p:embeddedFont>
      <p:font typeface="Josefin Sans Semi-Bold" charset="1" panose="00000700000000000000"/>
      <p:regular r:id="rId18"/>
    </p:embeddedFont>
    <p:embeddedFont>
      <p:font typeface="Josefin Sans Semi-Bold Italics" charset="1" panose="0000070000000000000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slides/slide1.xml" Type="http://schemas.openxmlformats.org/officeDocument/2006/relationships/slide"/><Relationship Id="rId21" Target="slides/slide2.xml" Type="http://schemas.openxmlformats.org/officeDocument/2006/relationships/slide"/><Relationship Id="rId22" Target="slides/slide3.xml" Type="http://schemas.openxmlformats.org/officeDocument/2006/relationships/slide"/><Relationship Id="rId23" Target="slides/slide4.xml" Type="http://schemas.openxmlformats.org/officeDocument/2006/relationships/slide"/><Relationship Id="rId24" Target="slides/slide5.xml" Type="http://schemas.openxmlformats.org/officeDocument/2006/relationships/slide"/><Relationship Id="rId25" Target="slides/slide6.xml" Type="http://schemas.openxmlformats.org/officeDocument/2006/relationships/slide"/><Relationship Id="rId26" Target="slides/slide7.xml" Type="http://schemas.openxmlformats.org/officeDocument/2006/relationships/slide"/><Relationship Id="rId27" Target="slides/slide8.xml" Type="http://schemas.openxmlformats.org/officeDocument/2006/relationships/slide"/><Relationship Id="rId28" Target="slides/slide9.xml" Type="http://schemas.openxmlformats.org/officeDocument/2006/relationships/slide"/><Relationship Id="rId29" Target="slides/slide10.xml" Type="http://schemas.openxmlformats.org/officeDocument/2006/relationships/slide"/><Relationship Id="rId3" Target="viewProps.xml" Type="http://schemas.openxmlformats.org/officeDocument/2006/relationships/viewProps"/><Relationship Id="rId30" Target="slides/slide11.xml" Type="http://schemas.openxmlformats.org/officeDocument/2006/relationships/slide"/><Relationship Id="rId31" Target="slides/slide12.xml" Type="http://schemas.openxmlformats.org/officeDocument/2006/relationships/slide"/><Relationship Id="rId32" Target="slides/slide13.xml" Type="http://schemas.openxmlformats.org/officeDocument/2006/relationships/slide"/><Relationship Id="rId33" Target="slides/slide14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png" Type="http://schemas.openxmlformats.org/officeDocument/2006/relationships/image"/><Relationship Id="rId3" Target="../media/image38.svg" Type="http://schemas.openxmlformats.org/officeDocument/2006/relationships/image"/><Relationship Id="rId4" Target="../media/image39.gif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0.png" Type="http://schemas.openxmlformats.org/officeDocument/2006/relationships/image"/><Relationship Id="rId3" Target="../media/image41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Relationship Id="rId6" Target="../media/image17.png" Type="http://schemas.openxmlformats.org/officeDocument/2006/relationships/image"/><Relationship Id="rId7" Target="../media/image18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svg" Type="http://schemas.openxmlformats.org/officeDocument/2006/relationships/image"/><Relationship Id="rId4" Target="../media/image21.png" Type="http://schemas.openxmlformats.org/officeDocument/2006/relationships/image"/><Relationship Id="rId5" Target="../media/image22.svg" Type="http://schemas.openxmlformats.org/officeDocument/2006/relationships/image"/><Relationship Id="rId6" Target="../media/image23.gif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24.png" Type="http://schemas.openxmlformats.org/officeDocument/2006/relationships/image"/><Relationship Id="rId5" Target="../media/image25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Relationship Id="rId3" Target="../media/image27.svg" Type="http://schemas.openxmlformats.org/officeDocument/2006/relationships/image"/><Relationship Id="rId4" Target="../media/image28.png" Type="http://schemas.openxmlformats.org/officeDocument/2006/relationships/image"/><Relationship Id="rId5" Target="../media/image29.svg" Type="http://schemas.openxmlformats.org/officeDocument/2006/relationships/image"/><Relationship Id="rId6" Target="../media/image30.png" Type="http://schemas.openxmlformats.org/officeDocument/2006/relationships/image"/><Relationship Id="rId7" Target="../media/image31.svg" Type="http://schemas.openxmlformats.org/officeDocument/2006/relationships/image"/><Relationship Id="rId8" Target="../media/image23.gif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B4B8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902445" y="2116466"/>
            <a:ext cx="8217084" cy="6054068"/>
            <a:chOff x="0" y="0"/>
            <a:chExt cx="10956112" cy="8072090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2018897"/>
              <a:ext cx="10956112" cy="248513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7089"/>
                </a:lnSpc>
              </a:pPr>
              <a:r>
                <a:rPr lang="en-US" sz="6950">
                  <a:solidFill>
                    <a:srgbClr val="F7B4A7"/>
                  </a:solidFill>
                  <a:latin typeface="Josefin Sans Bold"/>
                </a:rPr>
                <a:t>modelo cliente-servidor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-71755"/>
              <a:ext cx="10956112" cy="54419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400" spc="446">
                  <a:solidFill>
                    <a:srgbClr val="94DDDE"/>
                  </a:solidFill>
                  <a:latin typeface="Josefin Sans"/>
                </a:rPr>
                <a:t>EVAN ALBERTO AGUILAR GARCIA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5793922"/>
              <a:ext cx="10956112" cy="22426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550"/>
                </a:lnSpc>
              </a:pPr>
              <a:r>
                <a:rPr lang="en-US" sz="3250">
                  <a:solidFill>
                    <a:srgbClr val="94DDDE"/>
                  </a:solidFill>
                  <a:latin typeface="Josefin Sans"/>
                </a:rPr>
                <a:t>Una mirada a la importancia de la tecnología tanto en el cliente como el servidor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182834" y="-1921745"/>
            <a:ext cx="6755642" cy="4114800"/>
          </a:xfrm>
          <a:custGeom>
            <a:avLst/>
            <a:gdLst/>
            <a:ahLst/>
            <a:cxnLst/>
            <a:rect r="r" b="b" t="t" l="l"/>
            <a:pathLst>
              <a:path h="4114800" w="6755642">
                <a:moveTo>
                  <a:pt x="0" y="0"/>
                </a:moveTo>
                <a:lnTo>
                  <a:pt x="6755642" y="0"/>
                </a:lnTo>
                <a:lnTo>
                  <a:pt x="675564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303834" y="1790711"/>
            <a:ext cx="1194327" cy="2586142"/>
          </a:xfrm>
          <a:custGeom>
            <a:avLst/>
            <a:gdLst/>
            <a:ahLst/>
            <a:cxnLst/>
            <a:rect r="r" b="b" t="t" l="l"/>
            <a:pathLst>
              <a:path h="2586142" w="1194327">
                <a:moveTo>
                  <a:pt x="0" y="0"/>
                </a:moveTo>
                <a:lnTo>
                  <a:pt x="1194327" y="0"/>
                </a:lnTo>
                <a:lnTo>
                  <a:pt x="1194327" y="2586142"/>
                </a:lnTo>
                <a:lnTo>
                  <a:pt x="0" y="258614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0">
            <a:off x="2095190" y="2021154"/>
            <a:ext cx="5357753" cy="5591583"/>
          </a:xfrm>
          <a:custGeom>
            <a:avLst/>
            <a:gdLst/>
            <a:ahLst/>
            <a:cxnLst/>
            <a:rect r="r" b="b" t="t" l="l"/>
            <a:pathLst>
              <a:path h="5591583" w="5357753">
                <a:moveTo>
                  <a:pt x="5357753" y="0"/>
                </a:moveTo>
                <a:lnTo>
                  <a:pt x="0" y="0"/>
                </a:lnTo>
                <a:lnTo>
                  <a:pt x="0" y="5591582"/>
                </a:lnTo>
                <a:lnTo>
                  <a:pt x="5357753" y="5591582"/>
                </a:lnTo>
                <a:lnTo>
                  <a:pt x="5357753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947148" y="1264426"/>
            <a:ext cx="3144039" cy="2440918"/>
          </a:xfrm>
          <a:custGeom>
            <a:avLst/>
            <a:gdLst/>
            <a:ahLst/>
            <a:cxnLst/>
            <a:rect r="r" b="b" t="t" l="l"/>
            <a:pathLst>
              <a:path h="2440918" w="3144039">
                <a:moveTo>
                  <a:pt x="0" y="0"/>
                </a:moveTo>
                <a:lnTo>
                  <a:pt x="3144040" y="0"/>
                </a:lnTo>
                <a:lnTo>
                  <a:pt x="3144040" y="2440918"/>
                </a:lnTo>
                <a:lnTo>
                  <a:pt x="0" y="244091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624872" y="5005800"/>
            <a:ext cx="1894295" cy="4252500"/>
          </a:xfrm>
          <a:custGeom>
            <a:avLst/>
            <a:gdLst/>
            <a:ahLst/>
            <a:cxnLst/>
            <a:rect r="r" b="b" t="t" l="l"/>
            <a:pathLst>
              <a:path h="4252500" w="1894295">
                <a:moveTo>
                  <a:pt x="0" y="0"/>
                </a:moveTo>
                <a:lnTo>
                  <a:pt x="1894295" y="0"/>
                </a:lnTo>
                <a:lnTo>
                  <a:pt x="1894295" y="4252500"/>
                </a:lnTo>
                <a:lnTo>
                  <a:pt x="0" y="42525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4011803" y="7612736"/>
            <a:ext cx="3486358" cy="4114800"/>
          </a:xfrm>
          <a:custGeom>
            <a:avLst/>
            <a:gdLst/>
            <a:ahLst/>
            <a:cxnLst/>
            <a:rect r="r" b="b" t="t" l="l"/>
            <a:pathLst>
              <a:path h="4114800" w="3486358">
                <a:moveTo>
                  <a:pt x="0" y="0"/>
                </a:moveTo>
                <a:lnTo>
                  <a:pt x="3486358" y="0"/>
                </a:lnTo>
                <a:lnTo>
                  <a:pt x="34863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281014" y="3594072"/>
            <a:ext cx="8653231" cy="3908313"/>
          </a:xfrm>
          <a:custGeom>
            <a:avLst/>
            <a:gdLst/>
            <a:ahLst/>
            <a:cxnLst/>
            <a:rect r="r" b="b" t="t" l="l"/>
            <a:pathLst>
              <a:path h="3908313" w="8653231">
                <a:moveTo>
                  <a:pt x="0" y="0"/>
                </a:moveTo>
                <a:lnTo>
                  <a:pt x="8653231" y="0"/>
                </a:lnTo>
                <a:lnTo>
                  <a:pt x="8653231" y="3908314"/>
                </a:lnTo>
                <a:lnTo>
                  <a:pt x="0" y="39083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303156" y="1028700"/>
            <a:ext cx="8491807" cy="8027132"/>
            <a:chOff x="0" y="0"/>
            <a:chExt cx="11322409" cy="10702843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-19050"/>
              <a:ext cx="11322409" cy="255353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7513"/>
                </a:lnSpc>
              </a:pPr>
              <a:r>
                <a:rPr lang="en-US" sz="6260">
                  <a:solidFill>
                    <a:srgbClr val="2B4B82"/>
                  </a:solidFill>
                  <a:latin typeface="Josefin Sans Bold"/>
                </a:rPr>
                <a:t>4.3 Arquitectura en N capaz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3149380"/>
              <a:ext cx="11322409" cy="762303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286"/>
                </a:lnSpc>
              </a:pPr>
              <a:r>
                <a:rPr lang="en-US" sz="2347">
                  <a:solidFill>
                    <a:srgbClr val="2B4B82"/>
                  </a:solidFill>
                  <a:latin typeface="Josefin Sans"/>
                </a:rPr>
                <a:t>La arquitectura N capas lleva el concepto de modularidad al extremo, dividiendo la aplicación en múltiples capas especializadas. Cada capa se encarga de una función específica, como la presentación, la lógica de negocio o el acceso a datos. </a:t>
              </a:r>
            </a:p>
            <a:p>
              <a:pPr>
                <a:lnSpc>
                  <a:spcPts val="3286"/>
                </a:lnSpc>
              </a:pPr>
            </a:p>
            <a:p>
              <a:pPr>
                <a:lnSpc>
                  <a:spcPts val="3286"/>
                </a:lnSpc>
              </a:pPr>
              <a:r>
                <a:rPr lang="en-US" sz="2347">
                  <a:solidFill>
                    <a:srgbClr val="2B4B82"/>
                  </a:solidFill>
                  <a:latin typeface="Josefin Sans"/>
                </a:rPr>
                <a:t> </a:t>
              </a:r>
              <a:r>
                <a:rPr lang="en-US" sz="2347">
                  <a:solidFill>
                    <a:srgbClr val="2B4B82"/>
                  </a:solidFill>
                  <a:latin typeface="Josefin Sans Bold"/>
                </a:rPr>
                <a:t>Esta arquitectura ofrece una flexibilidad sin precedentes:</a:t>
              </a:r>
            </a:p>
            <a:p>
              <a:pPr>
                <a:lnSpc>
                  <a:spcPts val="3286"/>
                </a:lnSpc>
              </a:pPr>
              <a:r>
                <a:rPr lang="en-US" sz="2347">
                  <a:solidFill>
                    <a:srgbClr val="2B4B82"/>
                  </a:solidFill>
                  <a:latin typeface="Josefin Sans"/>
                </a:rPr>
                <a:t> </a:t>
              </a:r>
            </a:p>
            <a:p>
              <a:pPr marL="506896" indent="-253448" lvl="1">
                <a:lnSpc>
                  <a:spcPts val="3286"/>
                </a:lnSpc>
                <a:buFont typeface="Arial"/>
                <a:buChar char="•"/>
              </a:pPr>
              <a:r>
                <a:rPr lang="en-US" sz="2347">
                  <a:solidFill>
                    <a:srgbClr val="2B4B82"/>
                  </a:solidFill>
                  <a:latin typeface="Josefin Sans Bold"/>
                </a:rPr>
                <a:t>Modularización Extrema</a:t>
              </a:r>
              <a:r>
                <a:rPr lang="en-US" sz="2347">
                  <a:solidFill>
                    <a:srgbClr val="2B4B82"/>
                  </a:solidFill>
                  <a:latin typeface="Josefin Sans"/>
                </a:rPr>
                <a:t>: Permite dividir la funcionalidad en capas específicas, facilitando su desarrollo y mantenimiento. </a:t>
              </a:r>
            </a:p>
            <a:p>
              <a:pPr>
                <a:lnSpc>
                  <a:spcPts val="3286"/>
                </a:lnSpc>
              </a:pPr>
            </a:p>
            <a:p>
              <a:pPr marL="506896" indent="-253448" lvl="1">
                <a:lnSpc>
                  <a:spcPts val="3286"/>
                </a:lnSpc>
                <a:buFont typeface="Arial"/>
                <a:buChar char="•"/>
              </a:pPr>
              <a:r>
                <a:rPr lang="en-US" sz="2347">
                  <a:solidFill>
                    <a:srgbClr val="2B4B82"/>
                  </a:solidFill>
                  <a:latin typeface="Josefin Sans"/>
                </a:rPr>
                <a:t> </a:t>
              </a:r>
              <a:r>
                <a:rPr lang="en-US" sz="2347">
                  <a:solidFill>
                    <a:srgbClr val="2B4B82"/>
                  </a:solidFill>
                  <a:latin typeface="Josefin Sans Bold"/>
                </a:rPr>
                <a:t>Reutilización Óptima del Código</a:t>
              </a:r>
              <a:r>
                <a:rPr lang="en-US" sz="2347">
                  <a:solidFill>
                    <a:srgbClr val="2B4B82"/>
                  </a:solidFill>
                  <a:latin typeface="Josefin Sans"/>
                </a:rPr>
                <a:t>: Las capas se pueden reutilizar fácilmente en diferentes partes.</a:t>
              </a:r>
            </a:p>
          </p:txBody>
        </p: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>
  <p:cSld>
    <p:bg>
      <p:bgPr>
        <a:solidFill>
          <a:srgbClr val="94DD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31184" y="345927"/>
            <a:ext cx="18056816" cy="9595146"/>
            <a:chOff x="0" y="0"/>
            <a:chExt cx="24075755" cy="12793528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115736"/>
              <a:ext cx="24075755" cy="93407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518"/>
                </a:lnSpc>
              </a:pPr>
              <a:r>
                <a:rPr lang="en-US" sz="4598">
                  <a:solidFill>
                    <a:srgbClr val="31356E"/>
                  </a:solidFill>
                  <a:latin typeface="Josefin Sans Bold"/>
                </a:rPr>
                <a:t>5.0, 5.1 Ventajas.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1958762"/>
              <a:ext cx="23066912" cy="107950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583"/>
                </a:lnSpc>
              </a:pPr>
            </a:p>
            <a:p>
              <a:pPr>
                <a:lnSpc>
                  <a:spcPts val="2583"/>
                </a:lnSpc>
              </a:pPr>
              <a:r>
                <a:rPr lang="en-US" sz="2152">
                  <a:solidFill>
                    <a:srgbClr val="2B4B82"/>
                  </a:solidFill>
                  <a:latin typeface="Josefin Sans"/>
                </a:rPr>
                <a:t>1. </a:t>
              </a:r>
              <a:r>
                <a:rPr lang="en-US" sz="2152">
                  <a:solidFill>
                    <a:srgbClr val="2B4B82"/>
                  </a:solidFill>
                  <a:latin typeface="Josefin Sans Bold"/>
                </a:rPr>
                <a:t>Escalabilidad</a:t>
              </a:r>
              <a:r>
                <a:rPr lang="en-US" sz="2152">
                  <a:solidFill>
                    <a:srgbClr val="2B4B82"/>
                  </a:solidFill>
                  <a:latin typeface="Josefin Sans"/>
                </a:rPr>
                <a:t>: </a:t>
              </a:r>
            </a:p>
            <a:p>
              <a:pPr marL="464760" indent="-232380" lvl="1">
                <a:lnSpc>
                  <a:spcPts val="2583"/>
                </a:lnSpc>
                <a:buFont typeface="Arial"/>
                <a:buChar char="•"/>
              </a:pPr>
              <a:r>
                <a:rPr lang="en-US" sz="2152">
                  <a:solidFill>
                    <a:srgbClr val="2B4B82"/>
                  </a:solidFill>
                  <a:latin typeface="Josefin Sans"/>
                </a:rPr>
                <a:t>Ejemplo: Un sitio web de comercio electrónico con una base de usuarios en constante crecimiento puede agregar fácilmente más servidores para manejar el aumento de tráfico sin afectar el rendimiento general.</a:t>
              </a:r>
            </a:p>
            <a:p>
              <a:pPr marL="464760" indent="-232380" lvl="1">
                <a:lnSpc>
                  <a:spcPts val="2583"/>
                </a:lnSpc>
                <a:buFont typeface="Arial"/>
                <a:buChar char="•"/>
              </a:pPr>
              <a:r>
                <a:rPr lang="en-US" sz="2152">
                  <a:solidFill>
                    <a:srgbClr val="2B4B82"/>
                  </a:solidFill>
                  <a:latin typeface="Josefin Sans"/>
                </a:rPr>
                <a:t>Beneficio: Esta capacidad de escalar permite que las aplicaciones cliente-servidor se adapten a un número cada vez mayor de usuarios y a demandas de procesamiento más complejas. </a:t>
              </a:r>
            </a:p>
            <a:p>
              <a:pPr>
                <a:lnSpc>
                  <a:spcPts val="2583"/>
                </a:lnSpc>
              </a:pPr>
              <a:r>
                <a:rPr lang="en-US" sz="2152">
                  <a:solidFill>
                    <a:srgbClr val="2B4B82"/>
                  </a:solidFill>
                  <a:latin typeface="Josefin Sans"/>
                </a:rPr>
                <a:t>2. </a:t>
              </a:r>
              <a:r>
                <a:rPr lang="en-US" sz="2152">
                  <a:solidFill>
                    <a:srgbClr val="2B4B82"/>
                  </a:solidFill>
                  <a:latin typeface="Josefin Sans Bold"/>
                </a:rPr>
                <a:t>Flexibilidad</a:t>
              </a:r>
              <a:r>
                <a:rPr lang="en-US" sz="2152">
                  <a:solidFill>
                    <a:srgbClr val="2B4B82"/>
                  </a:solidFill>
                  <a:latin typeface="Josefin Sans"/>
                </a:rPr>
                <a:t>: </a:t>
              </a:r>
            </a:p>
            <a:p>
              <a:pPr marL="464760" indent="-232380" lvl="1">
                <a:lnSpc>
                  <a:spcPts val="2583"/>
                </a:lnSpc>
                <a:buFont typeface="Arial"/>
                <a:buChar char="•"/>
              </a:pPr>
              <a:r>
                <a:rPr lang="en-US" sz="2152">
                  <a:solidFill>
                    <a:srgbClr val="2B4B82"/>
                  </a:solidFill>
                  <a:latin typeface="Josefin Sans"/>
                </a:rPr>
                <a:t>Ejemplo: Una aplicación empresarial puede modificar su lógica de negocio en la capa de aplicación sin necesidad de realizar cambios en la interfaz de usuario o en la capa de acceso a datos. </a:t>
              </a:r>
            </a:p>
            <a:p>
              <a:pPr marL="464760" indent="-232380" lvl="1">
                <a:lnSpc>
                  <a:spcPts val="2583"/>
                </a:lnSpc>
                <a:buFont typeface="Arial"/>
                <a:buChar char="•"/>
              </a:pPr>
              <a:r>
                <a:rPr lang="en-US" sz="2152">
                  <a:solidFill>
                    <a:srgbClr val="2B4B82"/>
                  </a:solidFill>
                  <a:latin typeface="Josefin Sans"/>
                </a:rPr>
                <a:t>Beneficio: Esta flexibilidad permite que las aplicaciones se adapten a cambios en los requisitos del negocio o en las tecnologías subyacentes sin necesidad de reescribir todo el código. </a:t>
              </a:r>
            </a:p>
            <a:p>
              <a:pPr>
                <a:lnSpc>
                  <a:spcPts val="2583"/>
                </a:lnSpc>
              </a:pPr>
              <a:r>
                <a:rPr lang="en-US" sz="2152">
                  <a:solidFill>
                    <a:srgbClr val="2B4B82"/>
                  </a:solidFill>
                  <a:latin typeface="Josefin Sans"/>
                </a:rPr>
                <a:t> 3. </a:t>
              </a:r>
              <a:r>
                <a:rPr lang="en-US" sz="2152">
                  <a:solidFill>
                    <a:srgbClr val="2B4B82"/>
                  </a:solidFill>
                  <a:latin typeface="Josefin Sans Bold"/>
                </a:rPr>
                <a:t>Modularidad</a:t>
              </a:r>
              <a:r>
                <a:rPr lang="en-US" sz="2152">
                  <a:solidFill>
                    <a:srgbClr val="2B4B82"/>
                  </a:solidFill>
                  <a:latin typeface="Josefin Sans"/>
                </a:rPr>
                <a:t>: </a:t>
              </a:r>
            </a:p>
            <a:p>
              <a:pPr marL="464760" indent="-232380" lvl="1">
                <a:lnSpc>
                  <a:spcPts val="2583"/>
                </a:lnSpc>
                <a:buFont typeface="Arial"/>
                <a:buChar char="•"/>
              </a:pPr>
              <a:r>
                <a:rPr lang="en-US" sz="2152">
                  <a:solidFill>
                    <a:srgbClr val="2B4B82"/>
                  </a:solidFill>
                  <a:latin typeface="Josefin Sans"/>
                </a:rPr>
                <a:t>Ejemplo: Un equipo de desarrolladores puede trabajar en diferentes capas de una aplicación cliente-servidor de forma simultánea, sin interferir entre sí. </a:t>
              </a:r>
            </a:p>
            <a:p>
              <a:pPr marL="464760" indent="-232380" lvl="1">
                <a:lnSpc>
                  <a:spcPts val="2583"/>
                </a:lnSpc>
                <a:buFont typeface="Arial"/>
                <a:buChar char="•"/>
              </a:pPr>
              <a:r>
                <a:rPr lang="en-US" sz="2152">
                  <a:solidFill>
                    <a:srgbClr val="2B4B82"/>
                  </a:solidFill>
                  <a:latin typeface="Josefin Sans"/>
                </a:rPr>
                <a:t>Beneficio: La modularidad facilita el desarrollo, mantenimiento y actualización de aplicaciones complejas, ya que cada capa puede ser tratada como un módulo independiente. </a:t>
              </a:r>
            </a:p>
            <a:p>
              <a:pPr>
                <a:lnSpc>
                  <a:spcPts val="2583"/>
                </a:lnSpc>
              </a:pPr>
              <a:r>
                <a:rPr lang="en-US" sz="2152">
                  <a:solidFill>
                    <a:srgbClr val="2B4B82"/>
                  </a:solidFill>
                  <a:latin typeface="Josefin Sans"/>
                </a:rPr>
                <a:t>4. </a:t>
              </a:r>
              <a:r>
                <a:rPr lang="en-US" sz="2152">
                  <a:solidFill>
                    <a:srgbClr val="2B4B82"/>
                  </a:solidFill>
                  <a:latin typeface="Josefin Sans Bold"/>
                </a:rPr>
                <a:t>Acceso Remoto</a:t>
              </a:r>
              <a:r>
                <a:rPr lang="en-US" sz="2152">
                  <a:solidFill>
                    <a:srgbClr val="2B4B82"/>
                  </a:solidFill>
                  <a:latin typeface="Josefin Sans"/>
                </a:rPr>
                <a:t>: </a:t>
              </a:r>
            </a:p>
            <a:p>
              <a:pPr marL="464760" indent="-232380" lvl="1">
                <a:lnSpc>
                  <a:spcPts val="2583"/>
                </a:lnSpc>
                <a:buFont typeface="Arial"/>
                <a:buChar char="•"/>
              </a:pPr>
              <a:r>
                <a:rPr lang="en-US" sz="2152">
                  <a:solidFill>
                    <a:srgbClr val="2B4B82"/>
                  </a:solidFill>
                  <a:latin typeface="Josefin Sans"/>
                </a:rPr>
                <a:t>Ejemplo: Los empleados pueden acceder a los datos y recursos de la empresa desde cualquier lugar con conexión a internet, utilizando dispositivos móviles o computadoras portátiles. </a:t>
              </a:r>
            </a:p>
            <a:p>
              <a:pPr marL="464760" indent="-232380" lvl="1">
                <a:lnSpc>
                  <a:spcPts val="2583"/>
                </a:lnSpc>
                <a:buFont typeface="Arial"/>
                <a:buChar char="•"/>
              </a:pPr>
              <a:r>
                <a:rPr lang="en-US" sz="2152">
                  <a:solidFill>
                    <a:srgbClr val="2B4B82"/>
                  </a:solidFill>
                  <a:latin typeface="Josefin Sans"/>
                </a:rPr>
                <a:t>Beneficio: El acceso remoto mejora la productividad y la colaboración, permitiendo que los empleados trabajen desde cualquier lugar y encualquier momento. </a:t>
              </a:r>
            </a:p>
            <a:p>
              <a:pPr>
                <a:lnSpc>
                  <a:spcPts val="2583"/>
                </a:lnSpc>
              </a:pPr>
              <a:r>
                <a:rPr lang="en-US" sz="2152">
                  <a:solidFill>
                    <a:srgbClr val="2B4B82"/>
                  </a:solidFill>
                  <a:latin typeface="Josefin Sans"/>
                </a:rPr>
                <a:t>5. </a:t>
              </a:r>
              <a:r>
                <a:rPr lang="en-US" sz="2152">
                  <a:solidFill>
                    <a:srgbClr val="2B4B82"/>
                  </a:solidFill>
                  <a:latin typeface="Josefin Sans Bold"/>
                </a:rPr>
                <a:t>Uso Compartido de Recursos</a:t>
              </a:r>
              <a:r>
                <a:rPr lang="en-US" sz="2152">
                  <a:solidFill>
                    <a:srgbClr val="2B4B82"/>
                  </a:solidFill>
                  <a:latin typeface="Josefin Sans"/>
                </a:rPr>
                <a:t>: </a:t>
              </a:r>
            </a:p>
            <a:p>
              <a:pPr marL="464760" indent="-232380" lvl="1">
                <a:lnSpc>
                  <a:spcPts val="2583"/>
                </a:lnSpc>
                <a:buFont typeface="Arial"/>
                <a:buChar char="•"/>
              </a:pPr>
              <a:r>
                <a:rPr lang="en-US" sz="2152">
                  <a:solidFill>
                    <a:srgbClr val="2B4B82"/>
                  </a:solidFill>
                  <a:latin typeface="Josefin Sans"/>
                </a:rPr>
                <a:t>Ejemplo: Múltiples usuarios pueden acceder y utilizar los mismos recursos, como bases de datos, impresoras o software, de manera eficiente. </a:t>
              </a:r>
            </a:p>
            <a:p>
              <a:pPr marL="464760" indent="-232380" lvl="1">
                <a:lnSpc>
                  <a:spcPts val="2583"/>
                </a:lnSpc>
                <a:buFont typeface="Arial"/>
                <a:buChar char="•"/>
              </a:pPr>
              <a:r>
                <a:rPr lang="en-US" sz="2152">
                  <a:solidFill>
                    <a:srgbClr val="2B4B82"/>
                  </a:solidFill>
                  <a:latin typeface="Josefin Sans"/>
                </a:rPr>
                <a:t>Beneficio: El uso compartido de recursos optimiza la utilización de los recursos informáticos y reduce costos.</a:t>
              </a:r>
            </a:p>
          </p:txBody>
        </p:sp>
      </p:grp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>
  <p:cSld>
    <p:bg>
      <p:bgPr>
        <a:solidFill>
          <a:srgbClr val="2B4B8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99575" y="691708"/>
            <a:ext cx="17318517" cy="9154074"/>
            <a:chOff x="0" y="0"/>
            <a:chExt cx="23091356" cy="12205432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653827" y="76200"/>
              <a:ext cx="22437530" cy="108352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6028"/>
                </a:lnSpc>
              </a:pPr>
              <a:r>
                <a:rPr lang="en-US" sz="5740">
                  <a:solidFill>
                    <a:srgbClr val="F7B4A7"/>
                  </a:solidFill>
                  <a:latin typeface="Josefin Sans Bold"/>
                </a:rPr>
                <a:t>5.2 Desventajas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1240087"/>
              <a:ext cx="22538731" cy="109653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3265"/>
                </a:lnSpc>
              </a:pPr>
              <a:r>
                <a:rPr lang="en-US" sz="2332">
                  <a:solidFill>
                    <a:srgbClr val="94DDDE"/>
                  </a:solidFill>
                  <a:latin typeface="Josefin Sans"/>
                </a:rPr>
                <a:t>1. </a:t>
              </a:r>
              <a:r>
                <a:rPr lang="en-US" sz="2332">
                  <a:solidFill>
                    <a:srgbClr val="94DDDE"/>
                  </a:solidFill>
                  <a:latin typeface="Josefin Sans Bold"/>
                </a:rPr>
                <a:t>Dependencia del Servidor</a:t>
              </a:r>
              <a:r>
                <a:rPr lang="en-US" sz="2332">
                  <a:solidFill>
                    <a:srgbClr val="94DDDE"/>
                  </a:solidFill>
                  <a:latin typeface="Josefin Sans"/>
                </a:rPr>
                <a:t>: </a:t>
              </a:r>
            </a:p>
            <a:p>
              <a:pPr algn="just" marL="503537" indent="-251769" lvl="1">
                <a:lnSpc>
                  <a:spcPts val="3265"/>
                </a:lnSpc>
                <a:buFont typeface="Arial"/>
                <a:buChar char="•"/>
              </a:pPr>
              <a:r>
                <a:rPr lang="en-US" sz="2332">
                  <a:solidFill>
                    <a:srgbClr val="94DDDE"/>
                  </a:solidFill>
                  <a:latin typeface="Josefin Sans"/>
                </a:rPr>
                <a:t>Ejemplo: Si el servidor falla, toda la aplicación se vuelve inoperable, lo que puede tener graves consecuencias para las empresas que dependen de ella. </a:t>
              </a:r>
            </a:p>
            <a:p>
              <a:pPr algn="just" marL="503537" indent="-251769" lvl="1">
                <a:lnSpc>
                  <a:spcPts val="3265"/>
                </a:lnSpc>
                <a:buFont typeface="Arial"/>
                <a:buChar char="•"/>
              </a:pPr>
              <a:r>
                <a:rPr lang="en-US" sz="2332">
                  <a:solidFill>
                    <a:srgbClr val="94DDDE"/>
                  </a:solidFill>
                  <a:latin typeface="Josefin Sans"/>
                </a:rPr>
                <a:t>Desventaja: La dependencia del servidor central introduce un único punto de fallo, lo que hace que la aplicación sea vulnerable a interrupciones. </a:t>
              </a:r>
            </a:p>
            <a:p>
              <a:pPr algn="just">
                <a:lnSpc>
                  <a:spcPts val="3265"/>
                </a:lnSpc>
              </a:pPr>
              <a:r>
                <a:rPr lang="en-US" sz="2332">
                  <a:solidFill>
                    <a:srgbClr val="94DDDE"/>
                  </a:solidFill>
                  <a:latin typeface="Josefin Sans"/>
                </a:rPr>
                <a:t>2. </a:t>
              </a:r>
              <a:r>
                <a:rPr lang="en-US" sz="2332">
                  <a:solidFill>
                    <a:srgbClr val="94DDDE"/>
                  </a:solidFill>
                  <a:latin typeface="Josefin Sans Bold"/>
                </a:rPr>
                <a:t>Seguridad</a:t>
              </a:r>
              <a:r>
                <a:rPr lang="en-US" sz="2332">
                  <a:solidFill>
                    <a:srgbClr val="94DDDE"/>
                  </a:solidFill>
                  <a:latin typeface="Josefin Sans"/>
                </a:rPr>
                <a:t>: </a:t>
              </a:r>
            </a:p>
            <a:p>
              <a:pPr algn="just" marL="503537" indent="-251769" lvl="1">
                <a:lnSpc>
                  <a:spcPts val="3265"/>
                </a:lnSpc>
                <a:buFont typeface="Arial"/>
                <a:buChar char="•"/>
              </a:pPr>
              <a:r>
                <a:rPr lang="en-US" sz="2332">
                  <a:solidFill>
                    <a:srgbClr val="94DDDE"/>
                  </a:solidFill>
                  <a:latin typeface="Josefin Sans"/>
                </a:rPr>
                <a:t>Ejemplo: Un servidor que almacena datos confidenciales puede ser un objetivo atractivo para ataques cibernéticos, lo que pone en riesgo la información de la empresa y de los usuarios.  </a:t>
              </a:r>
            </a:p>
            <a:p>
              <a:pPr algn="just" marL="503537" indent="-251769" lvl="1">
                <a:lnSpc>
                  <a:spcPts val="3265"/>
                </a:lnSpc>
                <a:buFont typeface="Arial"/>
                <a:buChar char="•"/>
              </a:pPr>
              <a:r>
                <a:rPr lang="en-US" sz="2332">
                  <a:solidFill>
                    <a:srgbClr val="94DDDE"/>
                  </a:solidFill>
                  <a:latin typeface="Josefin Sans"/>
                </a:rPr>
                <a:t>Desventaja: La seguridad del servidor y de la red es crucial para proteger los datos y recursos, pero puede ser un desafío complejo y cos toso de abordar. • </a:t>
              </a:r>
            </a:p>
            <a:p>
              <a:pPr algn="just">
                <a:lnSpc>
                  <a:spcPts val="3265"/>
                </a:lnSpc>
              </a:pPr>
              <a:r>
                <a:rPr lang="en-US" sz="2332">
                  <a:solidFill>
                    <a:srgbClr val="94DDDE"/>
                  </a:solidFill>
                  <a:latin typeface="Josefin Sans"/>
                </a:rPr>
                <a:t>3. </a:t>
              </a:r>
              <a:r>
                <a:rPr lang="en-US" sz="2332">
                  <a:solidFill>
                    <a:srgbClr val="94DDDE"/>
                  </a:solidFill>
                  <a:latin typeface="Josefin Sans Bold"/>
                </a:rPr>
                <a:t>Complejidad</a:t>
              </a:r>
              <a:r>
                <a:rPr lang="en-US" sz="2332">
                  <a:solidFill>
                    <a:srgbClr val="94DDDE"/>
                  </a:solidFill>
                  <a:latin typeface="Josefin Sans"/>
                </a:rPr>
                <a:t>: </a:t>
              </a:r>
            </a:p>
            <a:p>
              <a:pPr algn="just" marL="503537" indent="-251769" lvl="1">
                <a:lnSpc>
                  <a:spcPts val="3265"/>
                </a:lnSpc>
                <a:buFont typeface="Arial"/>
                <a:buChar char="•"/>
              </a:pPr>
              <a:r>
                <a:rPr lang="en-US" sz="2332">
                  <a:solidFill>
                    <a:srgbClr val="94DDDE"/>
                  </a:solidFill>
                  <a:latin typeface="Josefin Sans"/>
                </a:rPr>
                <a:t>Ejemplo: Las arquitecturas cliente-servidor complejas, como la de tres capas o N capas, pueden ser difíciles de implementar, administrar y mantener, especialmente para equipos pequeños o con poca experiencia. </a:t>
              </a:r>
            </a:p>
            <a:p>
              <a:pPr algn="just" marL="503537" indent="-251769" lvl="1">
                <a:lnSpc>
                  <a:spcPts val="3265"/>
                </a:lnSpc>
                <a:buFont typeface="Arial"/>
                <a:buChar char="•"/>
              </a:pPr>
              <a:r>
                <a:rPr lang="en-US" sz="2332">
                  <a:solidFill>
                    <a:srgbClr val="94DDDE"/>
                  </a:solidFill>
                  <a:latin typeface="Josefin Sans"/>
                </a:rPr>
                <a:t>Desventaja: La complejidad puede generar problemas de rendimiento, errores y dificultades para realizar cambios o actualizaciones en la aplicación. </a:t>
              </a:r>
            </a:p>
            <a:p>
              <a:pPr algn="just">
                <a:lnSpc>
                  <a:spcPts val="3265"/>
                </a:lnSpc>
              </a:pPr>
              <a:r>
                <a:rPr lang="en-US" sz="2332">
                  <a:solidFill>
                    <a:srgbClr val="94DDDE"/>
                  </a:solidFill>
                  <a:latin typeface="Josefin Sans"/>
                </a:rPr>
                <a:t> 4. </a:t>
              </a:r>
              <a:r>
                <a:rPr lang="en-US" sz="2332">
                  <a:solidFill>
                    <a:srgbClr val="94DDDE"/>
                  </a:solidFill>
                  <a:latin typeface="Josefin Sans Bold"/>
                </a:rPr>
                <a:t>Costos</a:t>
              </a:r>
              <a:r>
                <a:rPr lang="en-US" sz="2332">
                  <a:solidFill>
                    <a:srgbClr val="94DDDE"/>
                  </a:solidFill>
                  <a:latin typeface="Josefin Sans"/>
                </a:rPr>
                <a:t>: </a:t>
              </a:r>
            </a:p>
            <a:p>
              <a:pPr algn="just" marL="503537" indent="-251769" lvl="1">
                <a:lnSpc>
                  <a:spcPts val="3265"/>
                </a:lnSpc>
                <a:buFont typeface="Arial"/>
                <a:buChar char="•"/>
              </a:pPr>
              <a:r>
                <a:rPr lang="en-US" sz="2332">
                  <a:solidFill>
                    <a:srgbClr val="94DDDE"/>
                  </a:solidFill>
                  <a:latin typeface="Josefin Sans"/>
                </a:rPr>
                <a:t>Ejemplo: La implementación y el mantenimiento de una infraestructura cliente-servidor, incluyendo hardware, software, licencias y personal calificado, pueden implicar costos significativos. </a:t>
              </a:r>
            </a:p>
            <a:p>
              <a:pPr algn="just" marL="503537" indent="-251769" lvl="1">
                <a:lnSpc>
                  <a:spcPts val="3265"/>
                </a:lnSpc>
                <a:buFont typeface="Arial"/>
                <a:buChar char="•"/>
              </a:pPr>
              <a:r>
                <a:rPr lang="en-US" sz="2332">
                  <a:solidFill>
                    <a:srgbClr val="94DDDE"/>
                  </a:solidFill>
                  <a:latin typeface="Josefin Sans"/>
                </a:rPr>
                <a:t>Desventaja: Los costos iniciales y continuos pueden ser un obstáculo para pequeñas empresas o proyectos con presupuestos limitados.</a:t>
              </a:r>
            </a:p>
          </p:txBody>
        </p:sp>
      </p:grp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543781" y="4435836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3846986" y="227294"/>
            <a:ext cx="3623189" cy="3735247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 rot="0">
            <a:off x="789207" y="515572"/>
            <a:ext cx="8491807" cy="9255857"/>
            <a:chOff x="0" y="0"/>
            <a:chExt cx="11322409" cy="12341143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-19050"/>
              <a:ext cx="11322409" cy="255353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7513"/>
                </a:lnSpc>
              </a:pPr>
              <a:r>
                <a:rPr lang="en-US" sz="6260">
                  <a:solidFill>
                    <a:srgbClr val="2B4B82"/>
                  </a:solidFill>
                  <a:latin typeface="Josefin Sans Bold"/>
                </a:rPr>
                <a:t>6. Ejemplos de modelo cliente servidor 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3149380"/>
              <a:ext cx="11322409" cy="926133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286"/>
                </a:lnSpc>
              </a:pPr>
              <a:r>
                <a:rPr lang="en-US" sz="2347">
                  <a:solidFill>
                    <a:srgbClr val="2B4B82"/>
                  </a:solidFill>
                  <a:latin typeface="Josefin Sans Bold"/>
                </a:rPr>
                <a:t>El modelo cliente-servidor se utiliza en una amplia gama de aplicaciones, incluyendo: </a:t>
              </a:r>
            </a:p>
            <a:p>
              <a:pPr>
                <a:lnSpc>
                  <a:spcPts val="3286"/>
                </a:lnSpc>
              </a:pPr>
            </a:p>
            <a:p>
              <a:pPr marL="506896" indent="-253448" lvl="1">
                <a:lnSpc>
                  <a:spcPts val="3286"/>
                </a:lnSpc>
                <a:buFont typeface="Arial"/>
                <a:buChar char="•"/>
              </a:pPr>
              <a:r>
                <a:rPr lang="en-US" sz="2347">
                  <a:solidFill>
                    <a:srgbClr val="2B4B82"/>
                  </a:solidFill>
                  <a:latin typeface="Josefin Sans Bold"/>
                </a:rPr>
                <a:t>Correo electrónico</a:t>
              </a:r>
              <a:r>
                <a:rPr lang="en-US" sz="2347">
                  <a:solidFill>
                    <a:srgbClr val="2B4B82"/>
                  </a:solidFill>
                  <a:latin typeface="Josefin Sans"/>
                </a:rPr>
                <a:t>: Los clientes de correo electrónico se conectan a servidores de correo para enviar y recibir mensajes. </a:t>
              </a:r>
            </a:p>
            <a:p>
              <a:pPr marL="506896" indent="-253448" lvl="1">
                <a:lnSpc>
                  <a:spcPts val="3286"/>
                </a:lnSpc>
                <a:buFont typeface="Arial"/>
                <a:buChar char="•"/>
              </a:pPr>
              <a:r>
                <a:rPr lang="en-US" sz="2347">
                  <a:solidFill>
                    <a:srgbClr val="2B4B82"/>
                  </a:solidFill>
                  <a:latin typeface="Josefin Sans"/>
                </a:rPr>
                <a:t> </a:t>
              </a:r>
              <a:r>
                <a:rPr lang="en-US" sz="2347">
                  <a:solidFill>
                    <a:srgbClr val="2B4B82"/>
                  </a:solidFill>
                  <a:latin typeface="Josefin Sans Bold"/>
                </a:rPr>
                <a:t>Páginas web:</a:t>
              </a:r>
              <a:r>
                <a:rPr lang="en-US" sz="2347">
                  <a:solidFill>
                    <a:srgbClr val="2B4B82"/>
                  </a:solidFill>
                  <a:latin typeface="Josefin Sans"/>
                </a:rPr>
                <a:t> Los navegadores web actúan como clientes que solicitan páginas web a servidores web. </a:t>
              </a:r>
            </a:p>
            <a:p>
              <a:pPr marL="506896" indent="-253448" lvl="1">
                <a:lnSpc>
                  <a:spcPts val="3286"/>
                </a:lnSpc>
                <a:buFont typeface="Arial"/>
                <a:buChar char="•"/>
              </a:pPr>
              <a:r>
                <a:rPr lang="en-US" sz="2347">
                  <a:solidFill>
                    <a:srgbClr val="2B4B82"/>
                  </a:solidFill>
                  <a:latin typeface="Josefin Sans"/>
                </a:rPr>
                <a:t> </a:t>
              </a:r>
              <a:r>
                <a:rPr lang="en-US" sz="2347">
                  <a:solidFill>
                    <a:srgbClr val="2B4B82"/>
                  </a:solidFill>
                  <a:latin typeface="Josefin Sans Bold"/>
                </a:rPr>
                <a:t>Aplicaciones web:</a:t>
              </a:r>
              <a:r>
                <a:rPr lang="en-US" sz="2347">
                  <a:solidFill>
                    <a:srgbClr val="2B4B82"/>
                  </a:solidFill>
                  <a:latin typeface="Josefin Sans"/>
                </a:rPr>
                <a:t> Las aplicaciones web se ejecutan en servidores y son accedidas por clientes a través de navegadores web. </a:t>
              </a:r>
            </a:p>
            <a:p>
              <a:pPr marL="506896" indent="-253448" lvl="1">
                <a:lnSpc>
                  <a:spcPts val="3286"/>
                </a:lnSpc>
                <a:buFont typeface="Arial"/>
                <a:buChar char="•"/>
              </a:pPr>
              <a:r>
                <a:rPr lang="en-US" sz="2347">
                  <a:solidFill>
                    <a:srgbClr val="2B4B82"/>
                  </a:solidFill>
                  <a:latin typeface="Josefin Sans Bold"/>
                </a:rPr>
                <a:t>Servicios de almacenamiento en la nube</a:t>
              </a:r>
              <a:r>
                <a:rPr lang="en-US" sz="2347">
                  <a:solidFill>
                    <a:srgbClr val="2B4B82"/>
                  </a:solidFill>
                  <a:latin typeface="Josefin Sans"/>
                </a:rPr>
                <a:t>: Los clientes de almacenamiento en la nube sincronizan archivos con servidores remotos. </a:t>
              </a:r>
            </a:p>
            <a:p>
              <a:pPr marL="506896" indent="-253448" lvl="1">
                <a:lnSpc>
                  <a:spcPts val="3286"/>
                </a:lnSpc>
                <a:buFont typeface="Arial"/>
                <a:buChar char="•"/>
              </a:pPr>
              <a:r>
                <a:rPr lang="en-US" sz="2347">
                  <a:solidFill>
                    <a:srgbClr val="2B4B82"/>
                  </a:solidFill>
                  <a:latin typeface="Josefin Sans Bold"/>
                </a:rPr>
                <a:t>Mensajería instantánea</a:t>
              </a:r>
              <a:r>
                <a:rPr lang="en-US" sz="2347">
                  <a:solidFill>
                    <a:srgbClr val="2B4B82"/>
                  </a:solidFill>
                  <a:latin typeface="Josefin Sans"/>
                </a:rPr>
                <a:t>: Los clientes de mensajería instantánea se conectan a servidores para comunicarse con otros usuarios</a:t>
              </a:r>
            </a:p>
          </p:txBody>
        </p:sp>
      </p:grp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4DD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31184" y="79913"/>
            <a:ext cx="18819305" cy="9948123"/>
            <a:chOff x="0" y="0"/>
            <a:chExt cx="25092407" cy="13264164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115736"/>
              <a:ext cx="25092407" cy="93407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518"/>
                </a:lnSpc>
              </a:pPr>
              <a:r>
                <a:rPr lang="en-US" sz="4598">
                  <a:solidFill>
                    <a:srgbClr val="31356E"/>
                  </a:solidFill>
                  <a:latin typeface="Josefin Sans Bold"/>
                </a:rPr>
                <a:t>7. Recursos para aprender: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1958762"/>
              <a:ext cx="24040964" cy="1126563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043"/>
                </a:lnSpc>
              </a:pPr>
              <a:r>
                <a:rPr lang="en-US" sz="2536">
                  <a:solidFill>
                    <a:srgbClr val="2B4B82"/>
                  </a:solidFill>
                  <a:latin typeface="Josefin Sans Bold"/>
                </a:rPr>
                <a:t>Sitios web:</a:t>
              </a:r>
              <a:r>
                <a:rPr lang="en-US" sz="2536">
                  <a:solidFill>
                    <a:srgbClr val="2B4B82"/>
                  </a:solidFill>
                  <a:latin typeface="Josefin Sans"/>
                </a:rPr>
                <a:t> </a:t>
              </a:r>
            </a:p>
            <a:p>
              <a:pPr marL="547665" indent="-273833" lvl="1">
                <a:lnSpc>
                  <a:spcPts val="3043"/>
                </a:lnSpc>
                <a:buFont typeface="Arial"/>
                <a:buChar char="•"/>
              </a:pPr>
              <a:r>
                <a:rPr lang="en-US" sz="2536">
                  <a:solidFill>
                    <a:srgbClr val="2B4B82"/>
                  </a:solidFill>
                  <a:latin typeface="Josefin Sans"/>
                </a:rPr>
                <a:t> Wikipedia: https://es.wikipedia.org/wiki/Cliente-servidor </a:t>
              </a:r>
            </a:p>
            <a:p>
              <a:pPr>
                <a:lnSpc>
                  <a:spcPts val="3043"/>
                </a:lnSpc>
              </a:pPr>
            </a:p>
            <a:p>
              <a:pPr marL="547665" indent="-273833" lvl="1">
                <a:lnSpc>
                  <a:spcPts val="3043"/>
                </a:lnSpc>
                <a:buFont typeface="Arial"/>
                <a:buChar char="•"/>
              </a:pPr>
              <a:r>
                <a:rPr lang="en-US" sz="2536">
                  <a:solidFill>
                    <a:srgbClr val="2B4B82"/>
                  </a:solidFill>
                  <a:latin typeface="Josefin Sans"/>
                </a:rPr>
                <a:t>MDN Web Docs: https://developer.mozilla.org/es/docs/Learn/Server-side/First_steps/Client-Server_overview </a:t>
              </a:r>
            </a:p>
            <a:p>
              <a:pPr>
                <a:lnSpc>
                  <a:spcPts val="3043"/>
                </a:lnSpc>
              </a:pPr>
            </a:p>
            <a:p>
              <a:pPr>
                <a:lnSpc>
                  <a:spcPts val="3043"/>
                </a:lnSpc>
              </a:pPr>
              <a:r>
                <a:rPr lang="en-US" sz="2536">
                  <a:solidFill>
                    <a:srgbClr val="2B4B82"/>
                  </a:solidFill>
                  <a:latin typeface="Josefin Sans Bold"/>
                </a:rPr>
                <a:t>Vídeos: </a:t>
              </a:r>
            </a:p>
            <a:p>
              <a:pPr marL="547665" indent="-273833" lvl="1">
                <a:lnSpc>
                  <a:spcPts val="3043"/>
                </a:lnSpc>
                <a:buFont typeface="Arial"/>
                <a:buChar char="•"/>
              </a:pPr>
              <a:r>
                <a:rPr lang="en-US" sz="2536">
                  <a:solidFill>
                    <a:srgbClr val="2B4B82"/>
                  </a:solidFill>
                  <a:latin typeface="Josefin Sans"/>
                </a:rPr>
                <a:t>YouTube - FaztTech: https://www.youtube.com/watch?v=49zdlyLSwhQ </a:t>
              </a:r>
            </a:p>
            <a:p>
              <a:pPr>
                <a:lnSpc>
                  <a:spcPts val="3043"/>
                </a:lnSpc>
              </a:pPr>
            </a:p>
            <a:p>
              <a:pPr marL="547665" indent="-273833" lvl="1">
                <a:lnSpc>
                  <a:spcPts val="3043"/>
                </a:lnSpc>
                <a:buFont typeface="Arial"/>
                <a:buChar char="•"/>
              </a:pPr>
              <a:r>
                <a:rPr lang="en-US" sz="2536">
                  <a:solidFill>
                    <a:srgbClr val="2B4B82"/>
                  </a:solidFill>
                  <a:latin typeface="Josefin Sans"/>
                </a:rPr>
                <a:t> YouTube - EDX: https://www.youtube.com/watch?v=49zdlyLSwhQ </a:t>
              </a:r>
            </a:p>
            <a:p>
              <a:pPr>
                <a:lnSpc>
                  <a:spcPts val="3043"/>
                </a:lnSpc>
              </a:pPr>
            </a:p>
            <a:p>
              <a:pPr>
                <a:lnSpc>
                  <a:spcPts val="3043"/>
                </a:lnSpc>
              </a:pPr>
              <a:r>
                <a:rPr lang="en-US" sz="2536">
                  <a:solidFill>
                    <a:srgbClr val="2B4B82"/>
                  </a:solidFill>
                  <a:latin typeface="Josefin Sans"/>
                </a:rPr>
                <a:t> </a:t>
              </a:r>
              <a:r>
                <a:rPr lang="en-US" sz="2536">
                  <a:solidFill>
                    <a:srgbClr val="2B4B82"/>
                  </a:solidFill>
                  <a:latin typeface="Josefin Sans Bold"/>
                </a:rPr>
                <a:t>Libros: </a:t>
              </a:r>
            </a:p>
            <a:p>
              <a:pPr marL="547665" indent="-273833" lvl="1">
                <a:lnSpc>
                  <a:spcPts val="3043"/>
                </a:lnSpc>
                <a:buFont typeface="Arial"/>
                <a:buChar char="•"/>
              </a:pPr>
              <a:r>
                <a:rPr lang="en-US" sz="2536">
                  <a:solidFill>
                    <a:srgbClr val="2B4B82"/>
                  </a:solidFill>
                  <a:latin typeface="Josefin Sans"/>
                </a:rPr>
                <a:t> "Redes de Computadoras" de Andrew S. Tanenbaum: https://www.amazon.com.mx/Redes-Computadoras-Tanenbaum/dp/6073208170 </a:t>
              </a:r>
            </a:p>
            <a:p>
              <a:pPr>
                <a:lnSpc>
                  <a:spcPts val="3043"/>
                </a:lnSpc>
              </a:pPr>
            </a:p>
            <a:p>
              <a:pPr marL="547665" indent="-273833" lvl="1">
                <a:lnSpc>
                  <a:spcPts val="3043"/>
                </a:lnSpc>
                <a:buFont typeface="Arial"/>
                <a:buChar char="•"/>
              </a:pPr>
              <a:r>
                <a:rPr lang="en-US" sz="2536">
                  <a:solidFill>
                    <a:srgbClr val="2B4B82"/>
                  </a:solidFill>
                  <a:latin typeface="Josefin Sans"/>
                </a:rPr>
                <a:t> "Arquitectura de Software Cliente-Servidor" de Robert Stevens: https://www.amazon.com.mx/Building-Microservices-Designing-Fine-GrainedSystems/dp/1491950358 </a:t>
              </a:r>
            </a:p>
            <a:p>
              <a:pPr>
                <a:lnSpc>
                  <a:spcPts val="3043"/>
                </a:lnSpc>
              </a:pPr>
            </a:p>
            <a:p>
              <a:pPr>
                <a:lnSpc>
                  <a:spcPts val="3043"/>
                </a:lnSpc>
              </a:pPr>
              <a:r>
                <a:rPr lang="en-US" sz="2536">
                  <a:solidFill>
                    <a:srgbClr val="2B4B82"/>
                  </a:solidFill>
                  <a:latin typeface="Josefin Sans"/>
                </a:rPr>
                <a:t> </a:t>
              </a:r>
              <a:r>
                <a:rPr lang="en-US" sz="2536">
                  <a:solidFill>
                    <a:srgbClr val="2B4B82"/>
                  </a:solidFill>
                  <a:latin typeface="Josefin Sans Bold"/>
                </a:rPr>
                <a:t>Cursos en línea: </a:t>
              </a:r>
            </a:p>
            <a:p>
              <a:pPr marL="547665" indent="-273833" lvl="1">
                <a:lnSpc>
                  <a:spcPts val="3043"/>
                </a:lnSpc>
                <a:buFont typeface="Arial"/>
                <a:buChar char="•"/>
              </a:pPr>
              <a:r>
                <a:rPr lang="en-US" sz="2536">
                  <a:solidFill>
                    <a:srgbClr val="2B4B82"/>
                  </a:solidFill>
                  <a:latin typeface="Josefin Sans"/>
                </a:rPr>
                <a:t> Coursera - "Arquitectura de Sistemas Distribuidos": https://www.coursera.org/courses?query=distributed%20systems </a:t>
              </a:r>
            </a:p>
            <a:p>
              <a:pPr>
                <a:lnSpc>
                  <a:spcPts val="3043"/>
                </a:lnSpc>
              </a:pPr>
            </a:p>
            <a:p>
              <a:pPr marL="547665" indent="-273833" lvl="1">
                <a:lnSpc>
                  <a:spcPts val="3043"/>
                </a:lnSpc>
                <a:buFont typeface="Arial"/>
                <a:buChar char="•"/>
              </a:pPr>
              <a:r>
                <a:rPr lang="en-US" sz="2536">
                  <a:solidFill>
                    <a:srgbClr val="2B4B82"/>
                  </a:solidFill>
                  <a:latin typeface="Josefin Sans"/>
                </a:rPr>
                <a:t> edX - "Introducción a las Redes Informáticas": https://www.edx.org/es/learn/computer-networking/universidad-del-rosario-redes-de-computadores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4423477" y="0"/>
            <a:ext cx="3146432" cy="2383661"/>
          </a:xfrm>
          <a:custGeom>
            <a:avLst/>
            <a:gdLst/>
            <a:ahLst/>
            <a:cxnLst/>
            <a:rect r="r" b="b" t="t" l="l"/>
            <a:pathLst>
              <a:path h="2383661" w="3146432">
                <a:moveTo>
                  <a:pt x="0" y="0"/>
                </a:moveTo>
                <a:lnTo>
                  <a:pt x="3146432" y="0"/>
                </a:lnTo>
                <a:lnTo>
                  <a:pt x="3146432" y="2383661"/>
                </a:lnTo>
                <a:lnTo>
                  <a:pt x="0" y="23836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B4B8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528580" y="219883"/>
            <a:ext cx="8592473" cy="9835804"/>
            <a:chOff x="0" y="0"/>
            <a:chExt cx="11456630" cy="13114405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481673" y="-9525"/>
              <a:ext cx="6723775" cy="16478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9719"/>
                </a:lnSpc>
              </a:pPr>
              <a:r>
                <a:rPr lang="en-US" sz="8099">
                  <a:solidFill>
                    <a:srgbClr val="F7B4A7"/>
                  </a:solidFill>
                  <a:latin typeface="Josefin Sans Bold"/>
                </a:rPr>
                <a:t>Índice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481673" y="2319774"/>
              <a:ext cx="7537706" cy="10801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423"/>
                </a:lnSpc>
              </a:pPr>
              <a:r>
                <a:rPr lang="en-US" sz="2074" spc="248">
                  <a:solidFill>
                    <a:srgbClr val="94DDDE"/>
                  </a:solidFill>
                  <a:latin typeface="Josefin Sans"/>
                </a:rPr>
                <a:t>TEMAS CLAVE QUE SE HABLARAN EN ESTA PRESENTACION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4532168"/>
              <a:ext cx="11456630" cy="78938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561341" indent="-280670" lvl="1">
                <a:lnSpc>
                  <a:spcPts val="3640"/>
                </a:lnSpc>
                <a:buFont typeface="Arial"/>
                <a:buChar char="•"/>
              </a:pPr>
              <a:r>
                <a:rPr lang="en-US" sz="2600">
                  <a:solidFill>
                    <a:srgbClr val="94DDDE"/>
                  </a:solidFill>
                  <a:latin typeface="Josefin Sans"/>
                </a:rPr>
                <a:t>0 Introducción </a:t>
              </a:r>
            </a:p>
            <a:p>
              <a:pPr algn="just" marL="561341" indent="-280670" lvl="1">
                <a:lnSpc>
                  <a:spcPts val="3640"/>
                </a:lnSpc>
                <a:buFont typeface="Arial"/>
                <a:buChar char="•"/>
              </a:pPr>
              <a:r>
                <a:rPr lang="en-US" sz="2600">
                  <a:solidFill>
                    <a:srgbClr val="94DDDE"/>
                  </a:solidFill>
                  <a:latin typeface="Josefin Sans"/>
                </a:rPr>
                <a:t>1 Importancia del modelo cliente servidor </a:t>
              </a:r>
            </a:p>
            <a:p>
              <a:pPr algn="just" marL="561341" indent="-280670" lvl="1">
                <a:lnSpc>
                  <a:spcPts val="3640"/>
                </a:lnSpc>
                <a:buFont typeface="Arial"/>
                <a:buChar char="•"/>
              </a:pPr>
              <a:r>
                <a:rPr lang="en-US" sz="2600">
                  <a:solidFill>
                    <a:srgbClr val="94DDDE"/>
                  </a:solidFill>
                  <a:latin typeface="Josefin Sans"/>
                </a:rPr>
                <a:t>2 Componentes </a:t>
              </a:r>
            </a:p>
            <a:p>
              <a:pPr algn="just" marL="561341" indent="-280670" lvl="1">
                <a:lnSpc>
                  <a:spcPts val="3640"/>
                </a:lnSpc>
                <a:buFont typeface="Arial"/>
                <a:buChar char="•"/>
              </a:pPr>
              <a:r>
                <a:rPr lang="en-US" sz="2600">
                  <a:solidFill>
                    <a:srgbClr val="94DDDE"/>
                  </a:solidFill>
                  <a:latin typeface="Josefin Sans"/>
                </a:rPr>
                <a:t>3 Diferencia entre cliente y servidor </a:t>
              </a:r>
            </a:p>
            <a:p>
              <a:pPr algn="just" marL="561341" indent="-280670" lvl="1">
                <a:lnSpc>
                  <a:spcPts val="3640"/>
                </a:lnSpc>
                <a:buFont typeface="Arial"/>
                <a:buChar char="•"/>
              </a:pPr>
              <a:r>
                <a:rPr lang="en-US" sz="2600">
                  <a:solidFill>
                    <a:srgbClr val="94DDDE"/>
                  </a:solidFill>
                  <a:latin typeface="Josefin Sans"/>
                </a:rPr>
                <a:t>4 Tipos de arquitecturas cliente servidor </a:t>
              </a:r>
            </a:p>
            <a:p>
              <a:pPr algn="just" marL="561341" indent="-280670" lvl="1">
                <a:lnSpc>
                  <a:spcPts val="3640"/>
                </a:lnSpc>
                <a:buFont typeface="Arial"/>
                <a:buChar char="•"/>
              </a:pPr>
              <a:r>
                <a:rPr lang="en-US" sz="2600">
                  <a:solidFill>
                    <a:srgbClr val="94DDDE"/>
                  </a:solidFill>
                  <a:latin typeface="Josefin Sans"/>
                </a:rPr>
                <a:t>4.1 Arquitectura de dos capas </a:t>
              </a:r>
            </a:p>
            <a:p>
              <a:pPr algn="just" marL="561341" indent="-280670" lvl="1">
                <a:lnSpc>
                  <a:spcPts val="3640"/>
                </a:lnSpc>
                <a:buFont typeface="Arial"/>
                <a:buChar char="•"/>
              </a:pPr>
              <a:r>
                <a:rPr lang="en-US" sz="2600">
                  <a:solidFill>
                    <a:srgbClr val="94DDDE"/>
                  </a:solidFill>
                  <a:latin typeface="Josefin Sans"/>
                </a:rPr>
                <a:t>4.2 Arquitectura de tres capas </a:t>
              </a:r>
            </a:p>
            <a:p>
              <a:pPr algn="just" marL="561341" indent="-280670" lvl="1">
                <a:lnSpc>
                  <a:spcPts val="3640"/>
                </a:lnSpc>
                <a:buFont typeface="Arial"/>
                <a:buChar char="•"/>
              </a:pPr>
              <a:r>
                <a:rPr lang="en-US" sz="2600">
                  <a:solidFill>
                    <a:srgbClr val="94DDDE"/>
                  </a:solidFill>
                  <a:latin typeface="Josefin Sans"/>
                </a:rPr>
                <a:t>4.3 Arquitectura N capas </a:t>
              </a:r>
            </a:p>
            <a:p>
              <a:pPr algn="just" marL="561341" indent="-280670" lvl="1">
                <a:lnSpc>
                  <a:spcPts val="3640"/>
                </a:lnSpc>
                <a:buFont typeface="Arial"/>
                <a:buChar char="•"/>
              </a:pPr>
              <a:r>
                <a:rPr lang="en-US" sz="2600">
                  <a:solidFill>
                    <a:srgbClr val="94DDDE"/>
                  </a:solidFill>
                  <a:latin typeface="Josefin Sans"/>
                </a:rPr>
                <a:t>5 Ventajas y Desventajas </a:t>
              </a:r>
            </a:p>
            <a:p>
              <a:pPr algn="just" marL="561341" indent="-280670" lvl="1">
                <a:lnSpc>
                  <a:spcPts val="3640"/>
                </a:lnSpc>
                <a:buFont typeface="Arial"/>
                <a:buChar char="•"/>
              </a:pPr>
              <a:r>
                <a:rPr lang="en-US" sz="2600">
                  <a:solidFill>
                    <a:srgbClr val="94DDDE"/>
                  </a:solidFill>
                  <a:latin typeface="Josefin Sans"/>
                </a:rPr>
                <a:t>5.1 Ventajas </a:t>
              </a:r>
            </a:p>
            <a:p>
              <a:pPr algn="just" marL="561341" indent="-280670" lvl="1">
                <a:lnSpc>
                  <a:spcPts val="3640"/>
                </a:lnSpc>
                <a:buFont typeface="Arial"/>
                <a:buChar char="•"/>
              </a:pPr>
              <a:r>
                <a:rPr lang="en-US" sz="2600">
                  <a:solidFill>
                    <a:srgbClr val="94DDDE"/>
                  </a:solidFill>
                  <a:latin typeface="Josefin Sans"/>
                </a:rPr>
                <a:t>5.2 Desventajas </a:t>
              </a:r>
            </a:p>
            <a:p>
              <a:pPr algn="just" marL="561341" indent="-280670" lvl="1">
                <a:lnSpc>
                  <a:spcPts val="3640"/>
                </a:lnSpc>
                <a:buFont typeface="Arial"/>
                <a:buChar char="•"/>
              </a:pPr>
              <a:r>
                <a:rPr lang="en-US" sz="2600">
                  <a:solidFill>
                    <a:srgbClr val="94DDDE"/>
                  </a:solidFill>
                  <a:latin typeface="Josefin Sans"/>
                </a:rPr>
                <a:t>6 Ejemplos de modelo cliente servidor </a:t>
              </a:r>
            </a:p>
            <a:p>
              <a:pPr algn="just" marL="561340" indent="-280670" lvl="1">
                <a:lnSpc>
                  <a:spcPts val="3640"/>
                </a:lnSpc>
                <a:buFont typeface="Arial"/>
                <a:buChar char="•"/>
              </a:pPr>
              <a:r>
                <a:rPr lang="en-US" sz="2600">
                  <a:solidFill>
                    <a:srgbClr val="94DDDE"/>
                  </a:solidFill>
                  <a:latin typeface="Josefin Sans"/>
                </a:rPr>
                <a:t>7. Recursos para aprende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309758" y="1684366"/>
            <a:ext cx="3874545" cy="5122596"/>
          </a:xfrm>
          <a:custGeom>
            <a:avLst/>
            <a:gdLst/>
            <a:ahLst/>
            <a:cxnLst/>
            <a:rect r="r" b="b" t="t" l="l"/>
            <a:pathLst>
              <a:path h="5122596" w="3874545">
                <a:moveTo>
                  <a:pt x="0" y="0"/>
                </a:moveTo>
                <a:lnTo>
                  <a:pt x="3874546" y="0"/>
                </a:lnTo>
                <a:lnTo>
                  <a:pt x="3874546" y="5122596"/>
                </a:lnTo>
                <a:lnTo>
                  <a:pt x="0" y="51225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380976" y="2475095"/>
            <a:ext cx="3874545" cy="5122596"/>
          </a:xfrm>
          <a:custGeom>
            <a:avLst/>
            <a:gdLst/>
            <a:ahLst/>
            <a:cxnLst/>
            <a:rect r="r" b="b" t="t" l="l"/>
            <a:pathLst>
              <a:path h="5122596" w="3874545">
                <a:moveTo>
                  <a:pt x="0" y="0"/>
                </a:moveTo>
                <a:lnTo>
                  <a:pt x="3874545" y="0"/>
                </a:lnTo>
                <a:lnTo>
                  <a:pt x="3874545" y="5122595"/>
                </a:lnTo>
                <a:lnTo>
                  <a:pt x="0" y="51225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3495732" y="3214319"/>
            <a:ext cx="3874545" cy="5122596"/>
          </a:xfrm>
          <a:custGeom>
            <a:avLst/>
            <a:gdLst/>
            <a:ahLst/>
            <a:cxnLst/>
            <a:rect r="r" b="b" t="t" l="l"/>
            <a:pathLst>
              <a:path h="5122596" w="3874545">
                <a:moveTo>
                  <a:pt x="0" y="0"/>
                </a:moveTo>
                <a:lnTo>
                  <a:pt x="3874545" y="0"/>
                </a:lnTo>
                <a:lnTo>
                  <a:pt x="3874545" y="5122596"/>
                </a:lnTo>
                <a:lnTo>
                  <a:pt x="0" y="512259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4DD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346176" y="3530832"/>
            <a:ext cx="2409028" cy="4114800"/>
          </a:xfrm>
          <a:custGeom>
            <a:avLst/>
            <a:gdLst/>
            <a:ahLst/>
            <a:cxnLst/>
            <a:rect r="r" b="b" t="t" l="l"/>
            <a:pathLst>
              <a:path h="4114800" w="2409028">
                <a:moveTo>
                  <a:pt x="0" y="0"/>
                </a:moveTo>
                <a:lnTo>
                  <a:pt x="2409029" y="0"/>
                </a:lnTo>
                <a:lnTo>
                  <a:pt x="240902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047858" y="5410964"/>
            <a:ext cx="2001989" cy="851755"/>
          </a:xfrm>
          <a:custGeom>
            <a:avLst/>
            <a:gdLst/>
            <a:ahLst/>
            <a:cxnLst/>
            <a:rect r="r" b="b" t="t" l="l"/>
            <a:pathLst>
              <a:path h="851755" w="2001989">
                <a:moveTo>
                  <a:pt x="0" y="0"/>
                </a:moveTo>
                <a:lnTo>
                  <a:pt x="2001990" y="0"/>
                </a:lnTo>
                <a:lnTo>
                  <a:pt x="2001990" y="851755"/>
                </a:lnTo>
                <a:lnTo>
                  <a:pt x="0" y="8517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10104670" y="4201737"/>
            <a:ext cx="2943188" cy="3270209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 rot="0">
            <a:off x="690991" y="1881040"/>
            <a:ext cx="8924690" cy="6524921"/>
            <a:chOff x="0" y="0"/>
            <a:chExt cx="11899586" cy="8699895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150495"/>
              <a:ext cx="11899586" cy="11906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7050"/>
                </a:lnSpc>
              </a:pPr>
              <a:r>
                <a:rPr lang="en-US" sz="5875">
                  <a:solidFill>
                    <a:srgbClr val="31356E"/>
                  </a:solidFill>
                  <a:latin typeface="Josefin Sans Bold"/>
                </a:rPr>
                <a:t>Introducción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2483245"/>
              <a:ext cx="11400960" cy="61658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300"/>
                </a:lnSpc>
              </a:pPr>
              <a:r>
                <a:rPr lang="en-US" sz="2750">
                  <a:solidFill>
                    <a:srgbClr val="2B4B82"/>
                  </a:solidFill>
                  <a:latin typeface="Josefin Sans"/>
                </a:rPr>
                <a:t>El modelo cliente-servidor, un paradigma fundamental en informática, establece la estructura esencial para la interacción entre programas en una red. En este enfoque, los programas se dividen en dos roles principales: los clientes, que solicitan servicios o recursos, y los servidores, que proveen dichos servicios o recursos en respuesta a las solicitudes de los clientes. Esta división facilita la distribución eficiente de tareas y la gestión de recursos en entornos de red, permitiendo una comunicación fluida y organizada entre los componentes de un sistema informático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632517"/>
            <a:ext cx="7308196" cy="9021966"/>
            <a:chOff x="0" y="0"/>
            <a:chExt cx="9744261" cy="12029288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-9525"/>
              <a:ext cx="9744261" cy="219074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6465"/>
                </a:lnSpc>
              </a:pPr>
              <a:r>
                <a:rPr lang="en-US" sz="5388">
                  <a:solidFill>
                    <a:srgbClr val="2B4B82"/>
                  </a:solidFill>
                  <a:latin typeface="Josefin Sans Bold"/>
                </a:rPr>
                <a:t>1. Importancia del modelo cliente-servido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2721495"/>
              <a:ext cx="9744261" cy="93676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436244" indent="-218122" lvl="1">
                <a:lnSpc>
                  <a:spcPts val="2828"/>
                </a:lnSpc>
                <a:buFont typeface="Arial"/>
                <a:buChar char="•"/>
              </a:pPr>
              <a:r>
                <a:rPr lang="en-US" sz="2020">
                  <a:solidFill>
                    <a:srgbClr val="2B4B82"/>
                  </a:solidFill>
                  <a:latin typeface="Josefin Sans"/>
                </a:rPr>
                <a:t>Este modelo resulta crucial por diversas razones: </a:t>
              </a:r>
            </a:p>
            <a:p>
              <a:pPr>
                <a:lnSpc>
                  <a:spcPts val="2828"/>
                </a:lnSpc>
              </a:pPr>
              <a:r>
                <a:rPr lang="en-US" sz="2020">
                  <a:solidFill>
                    <a:srgbClr val="2B4B82"/>
                  </a:solidFill>
                  <a:latin typeface="Josefin Sans"/>
                </a:rPr>
                <a:t> </a:t>
              </a:r>
            </a:p>
            <a:p>
              <a:pPr marL="436244" indent="-218122" lvl="1">
                <a:lnSpc>
                  <a:spcPts val="2828"/>
                </a:lnSpc>
                <a:buFont typeface="Arial"/>
                <a:buChar char="•"/>
              </a:pPr>
              <a:r>
                <a:rPr lang="en-US" sz="2020">
                  <a:solidFill>
                    <a:srgbClr val="2B4B82"/>
                  </a:solidFill>
                  <a:latin typeface="Josefin Sans Bold"/>
                </a:rPr>
                <a:t>Escalabilidad</a:t>
              </a:r>
              <a:r>
                <a:rPr lang="en-US" sz="2020">
                  <a:solidFill>
                    <a:srgbClr val="2B4B82"/>
                  </a:solidFill>
                  <a:latin typeface="Josefin Sans"/>
                </a:rPr>
                <a:t>: Permite distribuir la carga de trabajo entre múltiples servidores, posibilitando el crecimiento de la red sin afectar el rendimiento. </a:t>
              </a:r>
            </a:p>
            <a:p>
              <a:pPr>
                <a:lnSpc>
                  <a:spcPts val="2828"/>
                </a:lnSpc>
              </a:pPr>
            </a:p>
            <a:p>
              <a:pPr marL="436244" indent="-218122" lvl="1">
                <a:lnSpc>
                  <a:spcPts val="2828"/>
                </a:lnSpc>
                <a:buFont typeface="Arial"/>
                <a:buChar char="•"/>
              </a:pPr>
              <a:r>
                <a:rPr lang="en-US" sz="2020">
                  <a:solidFill>
                    <a:srgbClr val="2B4B82"/>
                  </a:solidFill>
                  <a:latin typeface="Josefin Sans Bold"/>
                </a:rPr>
                <a:t>Flexibilidad</a:t>
              </a:r>
              <a:r>
                <a:rPr lang="en-US" sz="2020">
                  <a:solidFill>
                    <a:srgbClr val="2B4B82"/>
                  </a:solidFill>
                  <a:latin typeface="Josefin Sans"/>
                </a:rPr>
                <a:t>: Facilita la incorporación de nuevos servicios y la adaptación a cambios en las necesidades de los usuarios. </a:t>
              </a:r>
            </a:p>
            <a:p>
              <a:pPr>
                <a:lnSpc>
                  <a:spcPts val="2828"/>
                </a:lnSpc>
              </a:pPr>
            </a:p>
            <a:p>
              <a:pPr marL="436244" indent="-218122" lvl="1">
                <a:lnSpc>
                  <a:spcPts val="2828"/>
                </a:lnSpc>
                <a:buFont typeface="Arial"/>
                <a:buChar char="•"/>
              </a:pPr>
              <a:r>
                <a:rPr lang="en-US" sz="2020">
                  <a:solidFill>
                    <a:srgbClr val="2B4B82"/>
                  </a:solidFill>
                  <a:latin typeface="Josefin Sans Bold"/>
                </a:rPr>
                <a:t>Modularidad</a:t>
              </a:r>
              <a:r>
                <a:rPr lang="en-US" sz="2020">
                  <a:solidFill>
                    <a:srgbClr val="2B4B82"/>
                  </a:solidFill>
                  <a:latin typeface="Josefin Sans"/>
                </a:rPr>
                <a:t>: Promueve la organización del código en módulos independientes, simplificando el desarrollo y mantenimiento del software.  </a:t>
              </a:r>
            </a:p>
            <a:p>
              <a:pPr>
                <a:lnSpc>
                  <a:spcPts val="2828"/>
                </a:lnSpc>
              </a:pPr>
            </a:p>
            <a:p>
              <a:pPr marL="436244" indent="-218122" lvl="1">
                <a:lnSpc>
                  <a:spcPts val="2828"/>
                </a:lnSpc>
                <a:buFont typeface="Arial"/>
                <a:buChar char="•"/>
              </a:pPr>
              <a:r>
                <a:rPr lang="en-US" sz="2020">
                  <a:solidFill>
                    <a:srgbClr val="2B4B82"/>
                  </a:solidFill>
                  <a:latin typeface="Josefin Sans Bold"/>
                </a:rPr>
                <a:t>Acceso remoto</a:t>
              </a:r>
              <a:r>
                <a:rPr lang="en-US" sz="2020">
                  <a:solidFill>
                    <a:srgbClr val="2B4B82"/>
                  </a:solidFill>
                  <a:latin typeface="Josefin Sans"/>
                </a:rPr>
                <a:t>: Brinda la posibilidad de acceder a recursos y servicios desde cualquier lugar con conexión a la red. </a:t>
              </a:r>
            </a:p>
            <a:p>
              <a:pPr>
                <a:lnSpc>
                  <a:spcPts val="2828"/>
                </a:lnSpc>
              </a:pPr>
            </a:p>
            <a:p>
              <a:pPr marL="436244" indent="-218122" lvl="1">
                <a:lnSpc>
                  <a:spcPts val="2828"/>
                </a:lnSpc>
                <a:buFont typeface="Arial"/>
                <a:buChar char="•"/>
              </a:pPr>
              <a:r>
                <a:rPr lang="en-US" sz="2020">
                  <a:solidFill>
                    <a:srgbClr val="2B4B82"/>
                  </a:solidFill>
                  <a:latin typeface="Josefin Sans Bold"/>
                </a:rPr>
                <a:t>Compartir recursos</a:t>
              </a:r>
              <a:r>
                <a:rPr lang="en-US" sz="2020">
                  <a:solidFill>
                    <a:srgbClr val="2B4B82"/>
                  </a:solidFill>
                  <a:latin typeface="Josefin Sans"/>
                </a:rPr>
                <a:t>: Permite compartir recursos de manera eficiente entre múltiples usuarios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205604" y="3047229"/>
            <a:ext cx="4487232" cy="4683070"/>
          </a:xfrm>
          <a:custGeom>
            <a:avLst/>
            <a:gdLst/>
            <a:ahLst/>
            <a:cxnLst/>
            <a:rect r="r" b="b" t="t" l="l"/>
            <a:pathLst>
              <a:path h="4683070" w="4487232">
                <a:moveTo>
                  <a:pt x="0" y="0"/>
                </a:moveTo>
                <a:lnTo>
                  <a:pt x="4487233" y="0"/>
                </a:lnTo>
                <a:lnTo>
                  <a:pt x="4487233" y="4683070"/>
                </a:lnTo>
                <a:lnTo>
                  <a:pt x="0" y="46830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628505" y="4174904"/>
            <a:ext cx="1077025" cy="1213860"/>
          </a:xfrm>
          <a:custGeom>
            <a:avLst/>
            <a:gdLst/>
            <a:ahLst/>
            <a:cxnLst/>
            <a:rect r="r" b="b" t="t" l="l"/>
            <a:pathLst>
              <a:path h="1213860" w="1077025">
                <a:moveTo>
                  <a:pt x="0" y="0"/>
                </a:moveTo>
                <a:lnTo>
                  <a:pt x="1077025" y="0"/>
                </a:lnTo>
                <a:lnTo>
                  <a:pt x="1077025" y="1213860"/>
                </a:lnTo>
                <a:lnTo>
                  <a:pt x="0" y="12138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B4B8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605831" y="4425379"/>
            <a:ext cx="1496046" cy="1496046"/>
          </a:xfrm>
          <a:custGeom>
            <a:avLst/>
            <a:gdLst/>
            <a:ahLst/>
            <a:cxnLst/>
            <a:rect r="r" b="b" t="t" l="l"/>
            <a:pathLst>
              <a:path h="1496046" w="1496046">
                <a:moveTo>
                  <a:pt x="0" y="0"/>
                </a:moveTo>
                <a:lnTo>
                  <a:pt x="1496046" y="0"/>
                </a:lnTo>
                <a:lnTo>
                  <a:pt x="1496046" y="1496046"/>
                </a:lnTo>
                <a:lnTo>
                  <a:pt x="0" y="14960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825456" y="3533328"/>
            <a:ext cx="2259012" cy="2610203"/>
          </a:xfrm>
          <a:custGeom>
            <a:avLst/>
            <a:gdLst/>
            <a:ahLst/>
            <a:cxnLst/>
            <a:rect r="r" b="b" t="t" l="l"/>
            <a:pathLst>
              <a:path h="2610203" w="2259012">
                <a:moveTo>
                  <a:pt x="0" y="0"/>
                </a:moveTo>
                <a:lnTo>
                  <a:pt x="2259013" y="0"/>
                </a:lnTo>
                <a:lnTo>
                  <a:pt x="2259013" y="2610204"/>
                </a:lnTo>
                <a:lnTo>
                  <a:pt x="0" y="261020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28835" y="6255602"/>
            <a:ext cx="6250038" cy="6181856"/>
          </a:xfrm>
          <a:custGeom>
            <a:avLst/>
            <a:gdLst/>
            <a:ahLst/>
            <a:cxnLst/>
            <a:rect r="r" b="b" t="t" l="l"/>
            <a:pathLst>
              <a:path h="6181856" w="6250038">
                <a:moveTo>
                  <a:pt x="0" y="0"/>
                </a:moveTo>
                <a:lnTo>
                  <a:pt x="6250038" y="0"/>
                </a:lnTo>
                <a:lnTo>
                  <a:pt x="6250038" y="6181856"/>
                </a:lnTo>
                <a:lnTo>
                  <a:pt x="0" y="618185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8"/>
          <a:srcRect l="0" t="0" r="0" b="0"/>
          <a:stretch>
            <a:fillRect/>
          </a:stretch>
        </p:blipFill>
        <p:spPr>
          <a:xfrm flipH="false" flipV="false" rot="0">
            <a:off x="9878047" y="4143468"/>
            <a:ext cx="1800057" cy="2000063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 rot="0">
            <a:off x="661045" y="519412"/>
            <a:ext cx="7374679" cy="9248177"/>
            <a:chOff x="0" y="0"/>
            <a:chExt cx="9832905" cy="12330902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278416" y="66675"/>
              <a:ext cx="9554489" cy="122618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6720"/>
                </a:lnSpc>
              </a:pPr>
              <a:r>
                <a:rPr lang="en-US" sz="6400">
                  <a:solidFill>
                    <a:srgbClr val="F7B4A7"/>
                  </a:solidFill>
                  <a:latin typeface="Josefin Sans Bold"/>
                </a:rPr>
                <a:t>2. Componentes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1389006"/>
              <a:ext cx="9597583" cy="109418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561341" indent="-280670" lvl="1">
                <a:lnSpc>
                  <a:spcPts val="3640"/>
                </a:lnSpc>
                <a:buFont typeface="Arial"/>
                <a:buChar char="•"/>
              </a:pPr>
              <a:r>
                <a:rPr lang="en-US" sz="2600">
                  <a:solidFill>
                    <a:srgbClr val="94DDDE"/>
                  </a:solidFill>
                  <a:latin typeface="Josefin Sans"/>
                </a:rPr>
                <a:t>Los componentes básicos del modelo cliente-servidor son:</a:t>
              </a:r>
            </a:p>
            <a:p>
              <a:pPr algn="just">
                <a:lnSpc>
                  <a:spcPts val="3640"/>
                </a:lnSpc>
              </a:pPr>
            </a:p>
            <a:p>
              <a:pPr algn="just" marL="561341" indent="-280670" lvl="1">
                <a:lnSpc>
                  <a:spcPts val="3640"/>
                </a:lnSpc>
                <a:buFont typeface="Arial"/>
                <a:buChar char="•"/>
              </a:pPr>
              <a:r>
                <a:rPr lang="en-US" sz="2600">
                  <a:solidFill>
                    <a:srgbClr val="94DDDE"/>
                  </a:solidFill>
                  <a:latin typeface="Josefin Sans Bold"/>
                </a:rPr>
                <a:t>Clientes</a:t>
              </a:r>
              <a:r>
                <a:rPr lang="en-US" sz="2600">
                  <a:solidFill>
                    <a:srgbClr val="94DDDE"/>
                  </a:solidFill>
                  <a:latin typeface="Josefin Sans"/>
                </a:rPr>
                <a:t>: Programas que inician solicitudes a los servidores para obtener recursos o servicios. </a:t>
              </a:r>
            </a:p>
            <a:p>
              <a:pPr algn="just">
                <a:lnSpc>
                  <a:spcPts val="3640"/>
                </a:lnSpc>
              </a:pPr>
            </a:p>
            <a:p>
              <a:pPr algn="just" marL="561341" indent="-280670" lvl="1">
                <a:lnSpc>
                  <a:spcPts val="3640"/>
                </a:lnSpc>
                <a:buFont typeface="Arial"/>
                <a:buChar char="•"/>
              </a:pPr>
              <a:r>
                <a:rPr lang="en-US" sz="2600">
                  <a:solidFill>
                    <a:srgbClr val="94DDDE"/>
                  </a:solidFill>
                  <a:latin typeface="Josefin Sans Bold"/>
                </a:rPr>
                <a:t>Servidores</a:t>
              </a:r>
              <a:r>
                <a:rPr lang="en-US" sz="2600">
                  <a:solidFill>
                    <a:srgbClr val="94DDDE"/>
                  </a:solidFill>
                  <a:latin typeface="Josefin Sans"/>
                </a:rPr>
                <a:t>: Programas que reciben las solicitudes de los clientes, procesan la información y envían las respuestas correspondientes. </a:t>
              </a:r>
            </a:p>
            <a:p>
              <a:pPr algn="just">
                <a:lnSpc>
                  <a:spcPts val="3640"/>
                </a:lnSpc>
              </a:pPr>
            </a:p>
            <a:p>
              <a:pPr algn="just" marL="561341" indent="-280670" lvl="1">
                <a:lnSpc>
                  <a:spcPts val="3640"/>
                </a:lnSpc>
                <a:buFont typeface="Arial"/>
                <a:buChar char="•"/>
              </a:pPr>
              <a:r>
                <a:rPr lang="en-US" sz="2600">
                  <a:solidFill>
                    <a:srgbClr val="94DDDE"/>
                  </a:solidFill>
                  <a:latin typeface="Josefin Sans Bold"/>
                </a:rPr>
                <a:t>Red</a:t>
              </a:r>
              <a:r>
                <a:rPr lang="en-US" sz="2600">
                  <a:solidFill>
                    <a:srgbClr val="94DDDE"/>
                  </a:solidFill>
                  <a:latin typeface="Josefin Sans"/>
                </a:rPr>
                <a:t>: La infraestructura de comunicación que conecta a los clientes con los servidores. </a:t>
              </a:r>
            </a:p>
            <a:p>
              <a:pPr algn="just">
                <a:lnSpc>
                  <a:spcPts val="3640"/>
                </a:lnSpc>
              </a:pPr>
            </a:p>
            <a:p>
              <a:pPr algn="just" marL="561341" indent="-280670" lvl="1">
                <a:lnSpc>
                  <a:spcPts val="3640"/>
                </a:lnSpc>
                <a:buFont typeface="Arial"/>
                <a:buChar char="•"/>
              </a:pPr>
              <a:r>
                <a:rPr lang="en-US" sz="2600">
                  <a:solidFill>
                    <a:srgbClr val="94DDDE"/>
                  </a:solidFill>
                  <a:latin typeface="Josefin Sans Bold"/>
                </a:rPr>
                <a:t>Protocolos</a:t>
              </a:r>
              <a:r>
                <a:rPr lang="en-US" sz="2600">
                  <a:solidFill>
                    <a:srgbClr val="94DDDE"/>
                  </a:solidFill>
                  <a:latin typeface="Josefin Sans"/>
                </a:rPr>
                <a:t>: Reglas que definen la forma en que los clientes y servidores se comunican entre sí.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522010" y="2618256"/>
            <a:ext cx="5941750" cy="5050488"/>
          </a:xfrm>
          <a:custGeom>
            <a:avLst/>
            <a:gdLst/>
            <a:ahLst/>
            <a:cxnLst/>
            <a:rect r="r" b="b" t="t" l="l"/>
            <a:pathLst>
              <a:path h="5050488" w="5941750">
                <a:moveTo>
                  <a:pt x="0" y="0"/>
                </a:moveTo>
                <a:lnTo>
                  <a:pt x="5941750" y="0"/>
                </a:lnTo>
                <a:lnTo>
                  <a:pt x="5941750" y="5050488"/>
                </a:lnTo>
                <a:lnTo>
                  <a:pt x="0" y="50504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2509144"/>
            <a:ext cx="8491807" cy="5159600"/>
            <a:chOff x="0" y="0"/>
            <a:chExt cx="11322409" cy="6879467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-19050"/>
              <a:ext cx="11322409" cy="255353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7513"/>
                </a:lnSpc>
              </a:pPr>
              <a:r>
                <a:rPr lang="en-US" sz="6260">
                  <a:solidFill>
                    <a:srgbClr val="2B4B82"/>
                  </a:solidFill>
                  <a:latin typeface="Josefin Sans Bold"/>
                </a:rPr>
                <a:t>3. Diferencia entre cliente y servidor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3149380"/>
              <a:ext cx="11322409" cy="37996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506896" indent="-253448" lvl="1">
                <a:lnSpc>
                  <a:spcPts val="3286"/>
                </a:lnSpc>
                <a:buFont typeface="Arial"/>
                <a:buChar char="•"/>
              </a:pPr>
              <a:r>
                <a:rPr lang="en-US" sz="2347">
                  <a:solidFill>
                    <a:srgbClr val="2B4B82"/>
                  </a:solidFill>
                  <a:latin typeface="Josefin Sans"/>
                </a:rPr>
                <a:t>La principal diferencia radica en su función: </a:t>
              </a:r>
            </a:p>
            <a:p>
              <a:pPr>
                <a:lnSpc>
                  <a:spcPts val="3286"/>
                </a:lnSpc>
              </a:pPr>
            </a:p>
            <a:p>
              <a:pPr marL="506896" indent="-253448" lvl="1">
                <a:lnSpc>
                  <a:spcPts val="3286"/>
                </a:lnSpc>
                <a:buFont typeface="Arial"/>
                <a:buChar char="•"/>
              </a:pPr>
              <a:r>
                <a:rPr lang="en-US" sz="2347">
                  <a:solidFill>
                    <a:srgbClr val="2B4B82"/>
                  </a:solidFill>
                  <a:latin typeface="Josefin Sans Bold"/>
                </a:rPr>
                <a:t>Clientes: Inician la interacción, solicitan recursos o servicios y reciben las respuestas. </a:t>
              </a:r>
            </a:p>
            <a:p>
              <a:pPr>
                <a:lnSpc>
                  <a:spcPts val="3286"/>
                </a:lnSpc>
              </a:pPr>
            </a:p>
            <a:p>
              <a:pPr marL="506896" indent="-253448" lvl="1">
                <a:lnSpc>
                  <a:spcPts val="3286"/>
                </a:lnSpc>
                <a:buFont typeface="Arial"/>
                <a:buChar char="•"/>
              </a:pPr>
              <a:r>
                <a:rPr lang="en-US" sz="2347">
                  <a:solidFill>
                    <a:srgbClr val="2B4B82"/>
                  </a:solidFill>
                  <a:latin typeface="Josefin Sans Bold"/>
                </a:rPr>
                <a:t> Servidores: Responden a las solicitudes de los clientes, procesan la información y envían las respuestas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4DD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172707" y="2897360"/>
            <a:ext cx="7257759" cy="5315246"/>
          </a:xfrm>
          <a:custGeom>
            <a:avLst/>
            <a:gdLst/>
            <a:ahLst/>
            <a:cxnLst/>
            <a:rect r="r" b="b" t="t" l="l"/>
            <a:pathLst>
              <a:path h="5315246" w="7257759">
                <a:moveTo>
                  <a:pt x="0" y="0"/>
                </a:moveTo>
                <a:lnTo>
                  <a:pt x="7257759" y="0"/>
                </a:lnTo>
                <a:lnTo>
                  <a:pt x="7257759" y="5315246"/>
                </a:lnTo>
                <a:lnTo>
                  <a:pt x="0" y="53152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60" r="0" b="-76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71941" y="2485877"/>
            <a:ext cx="8924690" cy="5315246"/>
            <a:chOff x="0" y="0"/>
            <a:chExt cx="11899586" cy="7086995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150495"/>
              <a:ext cx="11899586" cy="23717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7050"/>
                </a:lnSpc>
              </a:pPr>
              <a:r>
                <a:rPr lang="en-US" sz="5875">
                  <a:solidFill>
                    <a:srgbClr val="31356E"/>
                  </a:solidFill>
                  <a:latin typeface="Josefin Sans Bold"/>
                </a:rPr>
                <a:t>4. Tipos de arquitecturas cliente-servidor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3664345"/>
              <a:ext cx="11400960" cy="33718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300"/>
                </a:lnSpc>
              </a:pPr>
              <a:r>
                <a:rPr lang="en-US" sz="2750">
                  <a:solidFill>
                    <a:srgbClr val="2B4B82"/>
                  </a:solidFill>
                  <a:latin typeface="Josefin Sans"/>
                </a:rPr>
                <a:t> Existen diversas arquitecturas cliente-servidor, cada una con sus características y aplicaciones. En este caso, solo investigaremos las arquitecturas cliente?servidor solicitadas en la asignación: </a:t>
              </a:r>
              <a:r>
                <a:rPr lang="en-US" sz="2750">
                  <a:solidFill>
                    <a:srgbClr val="2B4B82"/>
                  </a:solidFill>
                  <a:latin typeface="Josefin Sans Bold"/>
                </a:rPr>
                <a:t>Arquitectura en dos capas</a:t>
              </a:r>
              <a:r>
                <a:rPr lang="en-US" sz="2750">
                  <a:solidFill>
                    <a:srgbClr val="2B4B82"/>
                  </a:solidFill>
                  <a:latin typeface="Josefin Sans"/>
                </a:rPr>
                <a:t>, </a:t>
              </a:r>
              <a:r>
                <a:rPr lang="en-US" sz="2750">
                  <a:solidFill>
                    <a:srgbClr val="2B4B82"/>
                  </a:solidFill>
                  <a:latin typeface="Josefin Sans Bold"/>
                </a:rPr>
                <a:t>Arquitectura en tres capas</a:t>
              </a:r>
              <a:r>
                <a:rPr lang="en-US" sz="2750">
                  <a:solidFill>
                    <a:srgbClr val="2B4B82"/>
                  </a:solidFill>
                  <a:latin typeface="Josefin Sans"/>
                </a:rPr>
                <a:t> y </a:t>
              </a:r>
              <a:r>
                <a:rPr lang="en-US" sz="2750">
                  <a:solidFill>
                    <a:srgbClr val="2B4B82"/>
                  </a:solidFill>
                  <a:latin typeface="Josefin Sans Bold"/>
                </a:rPr>
                <a:t>arquitectura en N capas.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376207" y="3228119"/>
            <a:ext cx="7035706" cy="3830762"/>
          </a:xfrm>
          <a:custGeom>
            <a:avLst/>
            <a:gdLst/>
            <a:ahLst/>
            <a:cxnLst/>
            <a:rect r="r" b="b" t="t" l="l"/>
            <a:pathLst>
              <a:path h="3830762" w="7035706">
                <a:moveTo>
                  <a:pt x="0" y="0"/>
                </a:moveTo>
                <a:lnTo>
                  <a:pt x="7035706" y="0"/>
                </a:lnTo>
                <a:lnTo>
                  <a:pt x="7035706" y="3830762"/>
                </a:lnTo>
                <a:lnTo>
                  <a:pt x="0" y="38307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347988" y="371255"/>
            <a:ext cx="9493310" cy="9544490"/>
            <a:chOff x="0" y="0"/>
            <a:chExt cx="12657746" cy="12725986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-9525"/>
              <a:ext cx="12657746" cy="222325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6562"/>
                </a:lnSpc>
              </a:pPr>
              <a:r>
                <a:rPr lang="en-US" sz="5468">
                  <a:solidFill>
                    <a:srgbClr val="2B4B82"/>
                  </a:solidFill>
                  <a:latin typeface="Josefin Sans Bold"/>
                </a:rPr>
                <a:t>4.1 Arquitectura de dos capas 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2762631"/>
              <a:ext cx="12657746" cy="1002412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870"/>
                </a:lnSpc>
              </a:pPr>
              <a:r>
                <a:rPr lang="en-US" sz="2050">
                  <a:solidFill>
                    <a:srgbClr val="2B4B82"/>
                  </a:solidFill>
                  <a:latin typeface="Josefin Sans"/>
                </a:rPr>
                <a:t>La arquitectura de dos capas, en su esencia, es la más simple y directa de las arquitecturas cliente-servidor. Su belleza radica en su minimalismo, compuesto únicamente por dos componentes: </a:t>
              </a:r>
            </a:p>
            <a:p>
              <a:pPr>
                <a:lnSpc>
                  <a:spcPts val="2870"/>
                </a:lnSpc>
              </a:pPr>
            </a:p>
            <a:p>
              <a:pPr marL="442747" indent="-221374" lvl="1">
                <a:lnSpc>
                  <a:spcPts val="2870"/>
                </a:lnSpc>
                <a:buFont typeface="Arial"/>
                <a:buChar char="•"/>
              </a:pPr>
              <a:r>
                <a:rPr lang="en-US" sz="2050">
                  <a:solidFill>
                    <a:srgbClr val="2B4B82"/>
                  </a:solidFill>
                  <a:latin typeface="Josefin Sans Bold"/>
                </a:rPr>
                <a:t>Clientes</a:t>
              </a:r>
              <a:r>
                <a:rPr lang="en-US" sz="2050">
                  <a:solidFill>
                    <a:srgbClr val="2B4B82"/>
                  </a:solidFill>
                  <a:latin typeface="Josefin Sans"/>
                </a:rPr>
                <a:t>: Los iniciadores de la interacción, solicitando recursos o servicios al servidor.</a:t>
              </a:r>
            </a:p>
            <a:p>
              <a:pPr>
                <a:lnSpc>
                  <a:spcPts val="2870"/>
                </a:lnSpc>
              </a:pPr>
              <a:r>
                <a:rPr lang="en-US" sz="2050">
                  <a:solidFill>
                    <a:srgbClr val="2B4B82"/>
                  </a:solidFill>
                  <a:latin typeface="Josefin Sans"/>
                </a:rPr>
                <a:t> </a:t>
              </a:r>
            </a:p>
            <a:p>
              <a:pPr marL="442747" indent="-221374" lvl="1">
                <a:lnSpc>
                  <a:spcPts val="2870"/>
                </a:lnSpc>
                <a:buFont typeface="Arial"/>
                <a:buChar char="•"/>
              </a:pPr>
              <a:r>
                <a:rPr lang="en-US" sz="2050">
                  <a:solidFill>
                    <a:srgbClr val="2B4B82"/>
                  </a:solidFill>
                  <a:latin typeface="Josefin Sans"/>
                </a:rPr>
                <a:t> </a:t>
              </a:r>
              <a:r>
                <a:rPr lang="en-US" sz="2050">
                  <a:solidFill>
                    <a:srgbClr val="2B4B82"/>
                  </a:solidFill>
                  <a:latin typeface="Josefin Sans Bold"/>
                </a:rPr>
                <a:t>Servidor</a:t>
              </a:r>
              <a:r>
                <a:rPr lang="en-US" sz="2050">
                  <a:solidFill>
                    <a:srgbClr val="2B4B82"/>
                  </a:solidFill>
                  <a:latin typeface="Josefin Sans"/>
                </a:rPr>
                <a:t>: El proveedor de recursos, procesando las solicitudes y enviando las respuestas correspondientes. </a:t>
              </a:r>
            </a:p>
            <a:p>
              <a:pPr>
                <a:lnSpc>
                  <a:spcPts val="2870"/>
                </a:lnSpc>
              </a:pPr>
            </a:p>
            <a:p>
              <a:pPr>
                <a:lnSpc>
                  <a:spcPts val="2870"/>
                </a:lnSpc>
              </a:pPr>
              <a:r>
                <a:rPr lang="en-US" sz="2050">
                  <a:solidFill>
                    <a:srgbClr val="2B4B82"/>
                  </a:solidFill>
                  <a:latin typeface="Josefin Sans"/>
                </a:rPr>
                <a:t>Esta simplicidad se traduce en varias ventajas: </a:t>
              </a:r>
            </a:p>
            <a:p>
              <a:pPr>
                <a:lnSpc>
                  <a:spcPts val="2870"/>
                </a:lnSpc>
              </a:pPr>
            </a:p>
            <a:p>
              <a:pPr marL="442747" indent="-221374" lvl="1">
                <a:lnSpc>
                  <a:spcPts val="2870"/>
                </a:lnSpc>
                <a:buFont typeface="Arial"/>
                <a:buChar char="•"/>
              </a:pPr>
              <a:r>
                <a:rPr lang="en-US" sz="2050">
                  <a:solidFill>
                    <a:srgbClr val="2B4B82"/>
                  </a:solidFill>
                  <a:latin typeface="Josefin Sans"/>
                </a:rPr>
                <a:t> </a:t>
              </a:r>
              <a:r>
                <a:rPr lang="en-US" sz="2050">
                  <a:solidFill>
                    <a:srgbClr val="2B4B82"/>
                  </a:solidFill>
                  <a:latin typeface="Josefin Sans Bold"/>
                </a:rPr>
                <a:t>Implementación y Comprensión Sencillas:</a:t>
              </a:r>
              <a:r>
                <a:rPr lang="en-US" sz="2050">
                  <a:solidFill>
                    <a:srgbClr val="2B4B82"/>
                  </a:solidFill>
                  <a:latin typeface="Josefin Sans"/>
                </a:rPr>
                <a:t> Su estructura básica la hace fácil de poner en marcha y entender, incluso para aquellos con menos experiencia. </a:t>
              </a:r>
            </a:p>
            <a:p>
              <a:pPr>
                <a:lnSpc>
                  <a:spcPts val="2870"/>
                </a:lnSpc>
              </a:pPr>
            </a:p>
            <a:p>
              <a:pPr marL="442747" indent="-221374" lvl="1">
                <a:lnSpc>
                  <a:spcPts val="2870"/>
                </a:lnSpc>
                <a:buFont typeface="Arial"/>
                <a:buChar char="•"/>
              </a:pPr>
              <a:r>
                <a:rPr lang="en-US" sz="2050">
                  <a:solidFill>
                    <a:srgbClr val="2B4B82"/>
                  </a:solidFill>
                  <a:latin typeface="Josefin Sans"/>
                </a:rPr>
                <a:t> </a:t>
              </a:r>
              <a:r>
                <a:rPr lang="en-US" sz="2050">
                  <a:solidFill>
                    <a:srgbClr val="2B4B82"/>
                  </a:solidFill>
                  <a:latin typeface="Josefin Sans Bold"/>
                </a:rPr>
                <a:t>Eficiencia Optimizada</a:t>
              </a:r>
              <a:r>
                <a:rPr lang="en-US" sz="2050">
                  <a:solidFill>
                    <a:srgbClr val="2B4B82"/>
                  </a:solidFill>
                  <a:latin typeface="Josefin Sans"/>
                </a:rPr>
                <a:t>: Al minimizar los intermediarios, la latencia se reduce, mejorando la velocidad de respuesta.</a:t>
              </a:r>
            </a:p>
            <a:p>
              <a:pPr>
                <a:lnSpc>
                  <a:spcPts val="2870"/>
                </a:lnSpc>
              </a:pPr>
              <a:r>
                <a:rPr lang="en-US" sz="2050">
                  <a:solidFill>
                    <a:srgbClr val="2B4B82"/>
                  </a:solidFill>
                  <a:latin typeface="Josefin Sans"/>
                </a:rPr>
                <a:t> </a:t>
              </a:r>
            </a:p>
            <a:p>
              <a:pPr marL="442747" indent="-221374" lvl="1">
                <a:lnSpc>
                  <a:spcPts val="2870"/>
                </a:lnSpc>
                <a:buFont typeface="Arial"/>
                <a:buChar char="•"/>
              </a:pPr>
              <a:r>
                <a:rPr lang="en-US" sz="2050">
                  <a:solidFill>
                    <a:srgbClr val="2B4B82"/>
                  </a:solidFill>
                  <a:latin typeface="Josefin Sans"/>
                </a:rPr>
                <a:t> </a:t>
              </a:r>
              <a:r>
                <a:rPr lang="en-US" sz="2050">
                  <a:solidFill>
                    <a:srgbClr val="2B4B82"/>
                  </a:solidFill>
                  <a:latin typeface="Josefin Sans Bold"/>
                </a:rPr>
                <a:t>Bajo Costo de Implementación</a:t>
              </a:r>
              <a:r>
                <a:rPr lang="en-US" sz="2050">
                  <a:solidFill>
                    <a:srgbClr val="2B4B82"/>
                  </a:solidFill>
                  <a:latin typeface="Josefin Sans"/>
                </a:rPr>
                <a:t>: Requiere menos recursos de hardware y software en comparación con arquitecturas más complejas.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B4B8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863158" y="2665643"/>
            <a:ext cx="7181012" cy="4318312"/>
          </a:xfrm>
          <a:custGeom>
            <a:avLst/>
            <a:gdLst/>
            <a:ahLst/>
            <a:cxnLst/>
            <a:rect r="r" b="b" t="t" l="l"/>
            <a:pathLst>
              <a:path h="4318312" w="7181012">
                <a:moveTo>
                  <a:pt x="0" y="0"/>
                </a:moveTo>
                <a:lnTo>
                  <a:pt x="7181013" y="0"/>
                </a:lnTo>
                <a:lnTo>
                  <a:pt x="7181013" y="4318312"/>
                </a:lnTo>
                <a:lnTo>
                  <a:pt x="0" y="43183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37391" y="255667"/>
            <a:ext cx="9402645" cy="9138265"/>
            <a:chOff x="0" y="0"/>
            <a:chExt cx="12536860" cy="12184353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354978" y="57150"/>
              <a:ext cx="12181881" cy="85440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738"/>
                </a:lnSpc>
              </a:pPr>
              <a:r>
                <a:rPr lang="en-US" sz="4512">
                  <a:solidFill>
                    <a:srgbClr val="F7B4A7"/>
                  </a:solidFill>
                  <a:latin typeface="Josefin Sans Bold"/>
                </a:rPr>
                <a:t>4.2 Arquitectura en tres capas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972012"/>
              <a:ext cx="12236826" cy="1121234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2566"/>
                </a:lnSpc>
              </a:pPr>
              <a:r>
                <a:rPr lang="en-US" sz="1833">
                  <a:solidFill>
                    <a:srgbClr val="94DDDE"/>
                  </a:solidFill>
                  <a:latin typeface="Josefin Sans"/>
                </a:rPr>
                <a:t>La arquitectura de tres capas introduce un refinamiento esencial: la capa de aplicación. Esta capa intermedia se interpone entre los clientes y el servidor, asumiendo responsabilidades específicas: </a:t>
              </a:r>
            </a:p>
            <a:p>
              <a:pPr algn="just">
                <a:lnSpc>
                  <a:spcPts val="2566"/>
                </a:lnSpc>
              </a:pPr>
            </a:p>
            <a:p>
              <a:pPr algn="just" marL="395784" indent="-197892" lvl="1">
                <a:lnSpc>
                  <a:spcPts val="2566"/>
                </a:lnSpc>
                <a:buFont typeface="Arial"/>
                <a:buChar char="•"/>
              </a:pPr>
              <a:r>
                <a:rPr lang="en-US" sz="1833">
                  <a:solidFill>
                    <a:srgbClr val="94DDDE"/>
                  </a:solidFill>
                  <a:latin typeface="Josefin Sans Bold"/>
                </a:rPr>
                <a:t>Procesamiento de la Lógica de Negocio</a:t>
              </a:r>
              <a:r>
                <a:rPr lang="en-US" sz="1833">
                  <a:solidFill>
                    <a:srgbClr val="94DDDE"/>
                  </a:solidFill>
                  <a:latin typeface="Josefin Sans"/>
                </a:rPr>
                <a:t>: Encapsula la lógica central de la aplicación, aislando al servidor de la complejidad. </a:t>
              </a:r>
            </a:p>
            <a:p>
              <a:pPr algn="just">
                <a:lnSpc>
                  <a:spcPts val="2566"/>
                </a:lnSpc>
              </a:pPr>
            </a:p>
            <a:p>
              <a:pPr algn="just" marL="395784" indent="-197892" lvl="1">
                <a:lnSpc>
                  <a:spcPts val="2566"/>
                </a:lnSpc>
                <a:buFont typeface="Arial"/>
                <a:buChar char="•"/>
              </a:pPr>
              <a:r>
                <a:rPr lang="en-US" sz="1833">
                  <a:solidFill>
                    <a:srgbClr val="94DDDE"/>
                  </a:solidFill>
                  <a:latin typeface="Josefin Sans"/>
                </a:rPr>
                <a:t> </a:t>
              </a:r>
              <a:r>
                <a:rPr lang="en-US" sz="1833">
                  <a:solidFill>
                    <a:srgbClr val="94DDDE"/>
                  </a:solidFill>
                  <a:latin typeface="Josefin Sans Bold"/>
                </a:rPr>
                <a:t>Comunicación con Bases de Datos</a:t>
              </a:r>
              <a:r>
                <a:rPr lang="en-US" sz="1833">
                  <a:solidFill>
                    <a:srgbClr val="94DDDE"/>
                  </a:solidFill>
                  <a:latin typeface="Josefin Sans"/>
                </a:rPr>
                <a:t>: Gestiona la interacción con las bases de datos, optimizando el acceso a la información. </a:t>
              </a:r>
            </a:p>
            <a:p>
              <a:pPr algn="just">
                <a:lnSpc>
                  <a:spcPts val="2566"/>
                </a:lnSpc>
              </a:pPr>
            </a:p>
            <a:p>
              <a:pPr algn="just" marL="395784" indent="-197892" lvl="1">
                <a:lnSpc>
                  <a:spcPts val="2566"/>
                </a:lnSpc>
                <a:buFont typeface="Arial"/>
                <a:buChar char="•"/>
              </a:pPr>
              <a:r>
                <a:rPr lang="en-US" sz="1833">
                  <a:solidFill>
                    <a:srgbClr val="94DDDE"/>
                  </a:solidFill>
                  <a:latin typeface="Josefin Sans Bold"/>
                </a:rPr>
                <a:t>Validación de Datos</a:t>
              </a:r>
              <a:r>
                <a:rPr lang="en-US" sz="1833">
                  <a:solidFill>
                    <a:srgbClr val="94DDDE"/>
                  </a:solidFill>
                  <a:latin typeface="Josefin Sans"/>
                </a:rPr>
                <a:t>: Implementa reglas para garantizar la integridad y seguridad de los datos. </a:t>
              </a:r>
            </a:p>
            <a:p>
              <a:pPr algn="just">
                <a:lnSpc>
                  <a:spcPts val="2566"/>
                </a:lnSpc>
              </a:pPr>
            </a:p>
            <a:p>
              <a:pPr algn="just">
                <a:lnSpc>
                  <a:spcPts val="2566"/>
                </a:lnSpc>
              </a:pPr>
              <a:r>
                <a:rPr lang="en-US" sz="1833">
                  <a:solidFill>
                    <a:srgbClr val="94DDDE"/>
                  </a:solidFill>
                  <a:latin typeface="Josefin Sans"/>
                </a:rPr>
                <a:t>Esta arquitectura aporta beneficios considerables: </a:t>
              </a:r>
            </a:p>
            <a:p>
              <a:pPr algn="just">
                <a:lnSpc>
                  <a:spcPts val="2566"/>
                </a:lnSpc>
              </a:pPr>
            </a:p>
            <a:p>
              <a:pPr algn="just" marL="395784" indent="-197892" lvl="1">
                <a:lnSpc>
                  <a:spcPts val="2566"/>
                </a:lnSpc>
                <a:buFont typeface="Arial"/>
                <a:buChar char="•"/>
              </a:pPr>
              <a:r>
                <a:rPr lang="en-US" sz="1833">
                  <a:solidFill>
                    <a:srgbClr val="94DDDE"/>
                  </a:solidFill>
                  <a:latin typeface="Josefin Sans Bold"/>
                </a:rPr>
                <a:t>Seguridad Mejorada</a:t>
              </a:r>
              <a:r>
                <a:rPr lang="en-US" sz="1833">
                  <a:solidFill>
                    <a:srgbClr val="94DDDE"/>
                  </a:solidFill>
                  <a:latin typeface="Josefin Sans"/>
                </a:rPr>
                <a:t>: La capa de aplicación protege la lógica de negocio del servidor, dificultando ataques no autorizados. </a:t>
              </a:r>
            </a:p>
            <a:p>
              <a:pPr algn="just">
                <a:lnSpc>
                  <a:spcPts val="2566"/>
                </a:lnSpc>
              </a:pPr>
            </a:p>
            <a:p>
              <a:pPr algn="just" marL="395784" indent="-197892" lvl="1">
                <a:lnSpc>
                  <a:spcPts val="2566"/>
                </a:lnSpc>
                <a:buFont typeface="Arial"/>
                <a:buChar char="•"/>
              </a:pPr>
              <a:r>
                <a:rPr lang="en-US" sz="1833">
                  <a:solidFill>
                    <a:srgbClr val="94DDDE"/>
                  </a:solidFill>
                  <a:latin typeface="Josefin Sans"/>
                </a:rPr>
                <a:t> </a:t>
              </a:r>
              <a:r>
                <a:rPr lang="en-US" sz="1833">
                  <a:solidFill>
                    <a:srgbClr val="94DDDE"/>
                  </a:solidFill>
                  <a:latin typeface="Josefin Sans Bold"/>
                </a:rPr>
                <a:t>Escalabilidad Optimizada</a:t>
              </a:r>
              <a:r>
                <a:rPr lang="en-US" sz="1833">
                  <a:solidFill>
                    <a:srgbClr val="94DDDE"/>
                  </a:solidFill>
                  <a:latin typeface="Josefin Sans"/>
                </a:rPr>
                <a:t>: Se pueden agregar más servidores de aplicación para distribuir la carga de trabajo y mejorar el rendimiento.</a:t>
              </a:r>
            </a:p>
            <a:p>
              <a:pPr algn="just">
                <a:lnSpc>
                  <a:spcPts val="2566"/>
                </a:lnSpc>
              </a:pPr>
              <a:r>
                <a:rPr lang="en-US" sz="1833">
                  <a:solidFill>
                    <a:srgbClr val="94DDDE"/>
                  </a:solidFill>
                  <a:latin typeface="Josefin Sans"/>
                </a:rPr>
                <a:t> </a:t>
              </a:r>
            </a:p>
            <a:p>
              <a:pPr algn="just" marL="395784" indent="-197892" lvl="1">
                <a:lnSpc>
                  <a:spcPts val="2566"/>
                </a:lnSpc>
                <a:buFont typeface="Arial"/>
                <a:buChar char="•"/>
              </a:pPr>
              <a:r>
                <a:rPr lang="en-US" sz="1833">
                  <a:solidFill>
                    <a:srgbClr val="94DDDE"/>
                  </a:solidFill>
                  <a:latin typeface="Josefin Sans"/>
                </a:rPr>
                <a:t> </a:t>
              </a:r>
              <a:r>
                <a:rPr lang="en-US" sz="1833">
                  <a:solidFill>
                    <a:srgbClr val="94DDDE"/>
                  </a:solidFill>
                  <a:latin typeface="Josefin Sans Bold"/>
                </a:rPr>
                <a:t>Reutilización del Código</a:t>
              </a:r>
              <a:r>
                <a:rPr lang="en-US" sz="1833">
                  <a:solidFill>
                    <a:srgbClr val="94DDDE"/>
                  </a:solidFill>
                  <a:latin typeface="Josefin Sans"/>
                </a:rPr>
                <a:t>: La lógica de negocio encapsulada facilita su reutilización en otras aplicaciones. </a:t>
              </a:r>
            </a:p>
            <a:p>
              <a:pPr algn="just">
                <a:lnSpc>
                  <a:spcPts val="2566"/>
                </a:lnSpc>
              </a:pPr>
            </a:p>
            <a:p>
              <a:pPr algn="just" marL="395784" indent="-197892" lvl="1">
                <a:lnSpc>
                  <a:spcPts val="2566"/>
                </a:lnSpc>
                <a:buFont typeface="Arial"/>
                <a:buChar char="•"/>
              </a:pPr>
              <a:r>
                <a:rPr lang="en-US" sz="1833">
                  <a:solidFill>
                    <a:srgbClr val="94DDDE"/>
                  </a:solidFill>
                  <a:latin typeface="Josefin Sans Bold"/>
                </a:rPr>
                <a:t> Flexibilidad Aumentada:</a:t>
              </a:r>
              <a:r>
                <a:rPr lang="en-US" sz="1833">
                  <a:solidFill>
                    <a:srgbClr val="94DDDE"/>
                  </a:solidFill>
                  <a:latin typeface="Josefin Sans"/>
                </a:rPr>
                <a:t> Permite cambios independientes en cada capa sin afectar a las demás.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DAGDYHmQ3h8</dc:identifier>
  <dcterms:modified xsi:type="dcterms:W3CDTF">2011-08-01T06:04:30Z</dcterms:modified>
  <cp:revision>1</cp:revision>
  <dc:title>Azul Isométrico Elementos y Maquetas Tecnología en la Educación Presentación de Tecnología</dc:title>
</cp:coreProperties>
</file>